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9" r:id="rId1"/>
  </p:sldMasterIdLst>
  <p:notesMasterIdLst>
    <p:notesMasterId r:id="rId35"/>
  </p:notesMasterIdLst>
  <p:sldIdLst>
    <p:sldId id="376" r:id="rId2"/>
    <p:sldId id="416" r:id="rId3"/>
    <p:sldId id="417" r:id="rId4"/>
    <p:sldId id="418" r:id="rId5"/>
    <p:sldId id="419" r:id="rId6"/>
    <p:sldId id="421" r:id="rId7"/>
    <p:sldId id="420" r:id="rId8"/>
    <p:sldId id="422" r:id="rId9"/>
    <p:sldId id="423" r:id="rId10"/>
    <p:sldId id="425" r:id="rId11"/>
    <p:sldId id="424" r:id="rId12"/>
    <p:sldId id="428" r:id="rId13"/>
    <p:sldId id="426" r:id="rId14"/>
    <p:sldId id="431" r:id="rId15"/>
    <p:sldId id="430" r:id="rId16"/>
    <p:sldId id="429" r:id="rId17"/>
    <p:sldId id="427" r:id="rId18"/>
    <p:sldId id="432" r:id="rId19"/>
    <p:sldId id="433" r:id="rId20"/>
    <p:sldId id="434" r:id="rId21"/>
    <p:sldId id="435" r:id="rId22"/>
    <p:sldId id="436" r:id="rId23"/>
    <p:sldId id="437" r:id="rId24"/>
    <p:sldId id="287" r:id="rId25"/>
    <p:sldId id="276" r:id="rId26"/>
    <p:sldId id="277" r:id="rId27"/>
    <p:sldId id="286" r:id="rId28"/>
    <p:sldId id="332" r:id="rId29"/>
    <p:sldId id="302" r:id="rId30"/>
    <p:sldId id="333" r:id="rId31"/>
    <p:sldId id="331" r:id="rId32"/>
    <p:sldId id="438" r:id="rId33"/>
    <p:sldId id="415"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20"/>
    <p:restoredTop sz="94694"/>
  </p:normalViewPr>
  <p:slideViewPr>
    <p:cSldViewPr snapToGrid="0">
      <p:cViewPr varScale="1">
        <p:scale>
          <a:sx n="136" d="100"/>
          <a:sy n="136" d="100"/>
        </p:scale>
        <p:origin x="208" y="6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I'll be honest with you, for most of the last 30 years, very few people have cared about what I do. </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r>
              <a:rPr lang="en"/>
              <a:t>That's because I've spent the last 30 years trying to build AI</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r>
              <a:rPr lang="en"/>
              <a:t>And for most of those 30 years, building AI, building machines that do tasks that require us humans to think seemed so remote, you heard little about AI other than in futuristic movies. </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r>
              <a:rPr lang="en"/>
              <a:t>But now you can't open a newspaper without reading multiple stories about how AI is starting to succeed and take over some new task in our lives.</a:t>
            </a:r>
            <a:endParaRPr/>
          </a:p>
        </p:txBody>
      </p:sp>
    </p:spTree>
    <p:extLst>
      <p:ext uri="{BB962C8B-B14F-4D97-AF65-F5344CB8AC3E}">
        <p14:creationId xmlns:p14="http://schemas.microsoft.com/office/powerpoint/2010/main" val="1464810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572f415829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572f415829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61483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DB394D8C-3A9B-C313-D7FC-2D847348EDD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fld id="{32818E02-BF03-CC4D-A838-60AEC22F951B}" type="slidenum">
              <a:rPr lang="en-AU" altLang="en-US" sz="1200">
                <a:solidFill>
                  <a:srgbClr val="000000"/>
                </a:solidFill>
              </a:rPr>
              <a:pPr eaLnBrk="1" hangingPunct="1"/>
              <a:t>24</a:t>
            </a:fld>
            <a:endParaRPr lang="en-AU" altLang="en-US" sz="1200">
              <a:solidFill>
                <a:srgbClr val="000000"/>
              </a:solidFill>
            </a:endParaRPr>
          </a:p>
        </p:txBody>
      </p:sp>
      <p:sp>
        <p:nvSpPr>
          <p:cNvPr id="69635" name="Text Box 1">
            <a:extLst>
              <a:ext uri="{FF2B5EF4-FFF2-40B4-BE49-F238E27FC236}">
                <a16:creationId xmlns:a16="http://schemas.microsoft.com/office/drawing/2014/main" id="{E228C4A2-F9FF-970D-77E0-6FE3C8BA6FA8}"/>
              </a:ext>
            </a:extLst>
          </p:cNvPr>
          <p:cNvSpPr>
            <a:spLocks noChangeArrowheads="1"/>
          </p:cNvSpPr>
          <p:nvPr>
            <p:ph type="sldImg"/>
          </p:nvPr>
        </p:nvSpPr>
        <p:spPr>
          <a:xfrm>
            <a:off x="917575" y="744538"/>
            <a:ext cx="4962525" cy="3722687"/>
          </a:xfrm>
          <a:solidFill>
            <a:srgbClr val="FFFFFF"/>
          </a:solidFill>
          <a:ln/>
        </p:spPr>
      </p:sp>
      <p:sp>
        <p:nvSpPr>
          <p:cNvPr id="69636" name="Text Box 2">
            <a:extLst>
              <a:ext uri="{FF2B5EF4-FFF2-40B4-BE49-F238E27FC236}">
                <a16:creationId xmlns:a16="http://schemas.microsoft.com/office/drawing/2014/main" id="{54A4D6A9-CAAD-D1D0-B58E-CE13D65A3CA9}"/>
              </a:ext>
            </a:extLst>
          </p:cNvPr>
          <p:cNvSpPr>
            <a:spLocks noChangeArrowheads="1"/>
          </p:cNvSpPr>
          <p:nvPr>
            <p:ph type="body" idx="1"/>
          </p:nvPr>
        </p:nvSpPr>
        <p:spPr>
          <a:xfrm>
            <a:off x="679450" y="4714875"/>
            <a:ext cx="5438775" cy="4378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56662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9634D7C-6449-E523-A3A6-E85A447CF4F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fld id="{5304924C-8D0D-0A46-B75A-C76BBD08B936}" type="slidenum">
              <a:rPr lang="en-AU" altLang="en-US" sz="1200">
                <a:solidFill>
                  <a:srgbClr val="000000"/>
                </a:solidFill>
              </a:rPr>
              <a:pPr eaLnBrk="1" hangingPunct="1"/>
              <a:t>25</a:t>
            </a:fld>
            <a:endParaRPr lang="en-AU" altLang="en-US" sz="1200">
              <a:solidFill>
                <a:srgbClr val="000000"/>
              </a:solidFill>
            </a:endParaRPr>
          </a:p>
        </p:txBody>
      </p:sp>
      <p:sp>
        <p:nvSpPr>
          <p:cNvPr id="71683" name="Text Box 1">
            <a:extLst>
              <a:ext uri="{FF2B5EF4-FFF2-40B4-BE49-F238E27FC236}">
                <a16:creationId xmlns:a16="http://schemas.microsoft.com/office/drawing/2014/main" id="{A5AEC9B2-8C04-22DB-87F0-886D3DE98B0F}"/>
              </a:ext>
            </a:extLst>
          </p:cNvPr>
          <p:cNvSpPr>
            <a:spLocks noChangeArrowheads="1"/>
          </p:cNvSpPr>
          <p:nvPr>
            <p:ph type="sldImg"/>
          </p:nvPr>
        </p:nvSpPr>
        <p:spPr>
          <a:xfrm>
            <a:off x="917575" y="744538"/>
            <a:ext cx="4962525" cy="3722687"/>
          </a:xfrm>
          <a:solidFill>
            <a:srgbClr val="FFFFFF"/>
          </a:solidFill>
          <a:ln/>
        </p:spPr>
      </p:sp>
      <p:sp>
        <p:nvSpPr>
          <p:cNvPr id="71684" name="Text Box 2">
            <a:extLst>
              <a:ext uri="{FF2B5EF4-FFF2-40B4-BE49-F238E27FC236}">
                <a16:creationId xmlns:a16="http://schemas.microsoft.com/office/drawing/2014/main" id="{462BB514-C68E-A402-7C87-AD63D007519F}"/>
              </a:ext>
            </a:extLst>
          </p:cNvPr>
          <p:cNvSpPr>
            <a:spLocks noChangeArrowheads="1"/>
          </p:cNvSpPr>
          <p:nvPr>
            <p:ph type="body" idx="1"/>
          </p:nvPr>
        </p:nvSpPr>
        <p:spPr>
          <a:xfrm>
            <a:off x="679450" y="4714875"/>
            <a:ext cx="5438775" cy="4378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28200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3C8369EB-1B32-4DDE-350F-E42C6FFFD63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fld id="{1C05626E-0976-C743-B64C-0A254494A477}" type="slidenum">
              <a:rPr lang="en-AU" altLang="en-US" sz="1200">
                <a:solidFill>
                  <a:srgbClr val="000000"/>
                </a:solidFill>
              </a:rPr>
              <a:pPr eaLnBrk="1" hangingPunct="1"/>
              <a:t>26</a:t>
            </a:fld>
            <a:endParaRPr lang="en-AU" altLang="en-US" sz="1200">
              <a:solidFill>
                <a:srgbClr val="000000"/>
              </a:solidFill>
            </a:endParaRPr>
          </a:p>
        </p:txBody>
      </p:sp>
      <p:sp>
        <p:nvSpPr>
          <p:cNvPr id="73731" name="Text Box 1">
            <a:extLst>
              <a:ext uri="{FF2B5EF4-FFF2-40B4-BE49-F238E27FC236}">
                <a16:creationId xmlns:a16="http://schemas.microsoft.com/office/drawing/2014/main" id="{F3C25F3A-766C-8E5B-D3EE-715D01886175}"/>
              </a:ext>
            </a:extLst>
          </p:cNvPr>
          <p:cNvSpPr>
            <a:spLocks noChangeArrowheads="1"/>
          </p:cNvSpPr>
          <p:nvPr>
            <p:ph type="sldImg"/>
          </p:nvPr>
        </p:nvSpPr>
        <p:spPr>
          <a:xfrm>
            <a:off x="917575" y="744538"/>
            <a:ext cx="4962525" cy="3722687"/>
          </a:xfrm>
          <a:solidFill>
            <a:srgbClr val="FFFFFF"/>
          </a:solidFill>
          <a:ln/>
        </p:spPr>
      </p:sp>
      <p:sp>
        <p:nvSpPr>
          <p:cNvPr id="73732" name="Text Box 2">
            <a:extLst>
              <a:ext uri="{FF2B5EF4-FFF2-40B4-BE49-F238E27FC236}">
                <a16:creationId xmlns:a16="http://schemas.microsoft.com/office/drawing/2014/main" id="{3D8FA83A-2EF7-4A41-B168-AAD18BBBC44C}"/>
              </a:ext>
            </a:extLst>
          </p:cNvPr>
          <p:cNvSpPr>
            <a:spLocks noChangeArrowheads="1"/>
          </p:cNvSpPr>
          <p:nvPr>
            <p:ph type="body" idx="1"/>
          </p:nvPr>
        </p:nvSpPr>
        <p:spPr>
          <a:xfrm>
            <a:off x="679450" y="4714875"/>
            <a:ext cx="5438775" cy="4378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35018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BB2E155D-0DF8-58CB-2A21-801A17EEBD5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fld id="{60CF40DD-F45A-B747-90DA-B52915F0E42A}" type="slidenum">
              <a:rPr lang="en-AU" altLang="en-US" sz="1200">
                <a:solidFill>
                  <a:srgbClr val="000000"/>
                </a:solidFill>
              </a:rPr>
              <a:pPr eaLnBrk="1" hangingPunct="1"/>
              <a:t>27</a:t>
            </a:fld>
            <a:endParaRPr lang="en-AU" altLang="en-US" sz="1200">
              <a:solidFill>
                <a:srgbClr val="000000"/>
              </a:solidFill>
            </a:endParaRPr>
          </a:p>
        </p:txBody>
      </p:sp>
      <p:sp>
        <p:nvSpPr>
          <p:cNvPr id="75779" name="Text Box 1">
            <a:extLst>
              <a:ext uri="{FF2B5EF4-FFF2-40B4-BE49-F238E27FC236}">
                <a16:creationId xmlns:a16="http://schemas.microsoft.com/office/drawing/2014/main" id="{C1449C89-31BF-A7D5-ED8C-D78761862A67}"/>
              </a:ext>
            </a:extLst>
          </p:cNvPr>
          <p:cNvSpPr>
            <a:spLocks noChangeArrowheads="1"/>
          </p:cNvSpPr>
          <p:nvPr>
            <p:ph type="sldImg"/>
          </p:nvPr>
        </p:nvSpPr>
        <p:spPr>
          <a:xfrm>
            <a:off x="917575" y="744538"/>
            <a:ext cx="4962525" cy="3722687"/>
          </a:xfrm>
          <a:solidFill>
            <a:srgbClr val="FFFFFF"/>
          </a:solidFill>
          <a:ln/>
        </p:spPr>
      </p:sp>
      <p:sp>
        <p:nvSpPr>
          <p:cNvPr id="75780" name="Text Box 2">
            <a:extLst>
              <a:ext uri="{FF2B5EF4-FFF2-40B4-BE49-F238E27FC236}">
                <a16:creationId xmlns:a16="http://schemas.microsoft.com/office/drawing/2014/main" id="{A950637E-3FBA-BE17-B57A-B1550909DA72}"/>
              </a:ext>
            </a:extLst>
          </p:cNvPr>
          <p:cNvSpPr>
            <a:spLocks noChangeArrowheads="1"/>
          </p:cNvSpPr>
          <p:nvPr>
            <p:ph type="body" idx="1"/>
          </p:nvPr>
        </p:nvSpPr>
        <p:spPr>
          <a:xfrm>
            <a:off x="679450" y="4714875"/>
            <a:ext cx="5438775" cy="4378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59754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6AADE966-9F81-F7C6-BB82-A611AF057B3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fld id="{18960141-B4EB-D640-A35E-2FFC3F98376D}" type="slidenum">
              <a:rPr lang="en-AU" altLang="en-US" sz="1200">
                <a:solidFill>
                  <a:srgbClr val="000000"/>
                </a:solidFill>
              </a:rPr>
              <a:pPr eaLnBrk="1" hangingPunct="1"/>
              <a:t>28</a:t>
            </a:fld>
            <a:endParaRPr lang="en-AU" altLang="en-US" sz="1200">
              <a:solidFill>
                <a:srgbClr val="000000"/>
              </a:solidFill>
            </a:endParaRPr>
          </a:p>
        </p:txBody>
      </p:sp>
      <p:sp>
        <p:nvSpPr>
          <p:cNvPr id="77827" name="Text Box 1">
            <a:extLst>
              <a:ext uri="{FF2B5EF4-FFF2-40B4-BE49-F238E27FC236}">
                <a16:creationId xmlns:a16="http://schemas.microsoft.com/office/drawing/2014/main" id="{3A2C8D47-00E8-309F-C1C6-0A84ACB08117}"/>
              </a:ext>
            </a:extLst>
          </p:cNvPr>
          <p:cNvSpPr>
            <a:spLocks noChangeArrowheads="1"/>
          </p:cNvSpPr>
          <p:nvPr>
            <p:ph type="sldImg"/>
          </p:nvPr>
        </p:nvSpPr>
        <p:spPr>
          <a:xfrm>
            <a:off x="917575" y="744538"/>
            <a:ext cx="4962525" cy="3722687"/>
          </a:xfrm>
          <a:solidFill>
            <a:srgbClr val="FFFFFF"/>
          </a:solidFill>
          <a:ln/>
        </p:spPr>
      </p:sp>
      <p:sp>
        <p:nvSpPr>
          <p:cNvPr id="77828" name="Text Box 2">
            <a:extLst>
              <a:ext uri="{FF2B5EF4-FFF2-40B4-BE49-F238E27FC236}">
                <a16:creationId xmlns:a16="http://schemas.microsoft.com/office/drawing/2014/main" id="{D257B6D5-6245-2958-75DB-0EDAF57D5205}"/>
              </a:ext>
            </a:extLst>
          </p:cNvPr>
          <p:cNvSpPr>
            <a:spLocks noChangeArrowheads="1"/>
          </p:cNvSpPr>
          <p:nvPr>
            <p:ph type="body" idx="1"/>
          </p:nvPr>
        </p:nvSpPr>
        <p:spPr>
          <a:xfrm>
            <a:off x="679450" y="4714875"/>
            <a:ext cx="5438775" cy="4378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91697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2D8668BE-B4AD-D02A-5962-418EADF00E9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fld id="{41B1727B-0E16-FA41-BB32-A98DA28ACD3D}" type="slidenum">
              <a:rPr lang="en-AU" altLang="en-US" sz="1200">
                <a:solidFill>
                  <a:srgbClr val="000000"/>
                </a:solidFill>
              </a:rPr>
              <a:pPr eaLnBrk="1" hangingPunct="1"/>
              <a:t>29</a:t>
            </a:fld>
            <a:endParaRPr lang="en-AU" altLang="en-US" sz="1200">
              <a:solidFill>
                <a:srgbClr val="000000"/>
              </a:solidFill>
            </a:endParaRPr>
          </a:p>
        </p:txBody>
      </p:sp>
      <p:sp>
        <p:nvSpPr>
          <p:cNvPr id="79875" name="Text Box 1">
            <a:extLst>
              <a:ext uri="{FF2B5EF4-FFF2-40B4-BE49-F238E27FC236}">
                <a16:creationId xmlns:a16="http://schemas.microsoft.com/office/drawing/2014/main" id="{DB1C7958-1D51-43D4-7962-FEE3502E25EC}"/>
              </a:ext>
            </a:extLst>
          </p:cNvPr>
          <p:cNvSpPr>
            <a:spLocks noChangeArrowheads="1"/>
          </p:cNvSpPr>
          <p:nvPr>
            <p:ph type="sldImg"/>
          </p:nvPr>
        </p:nvSpPr>
        <p:spPr>
          <a:xfrm>
            <a:off x="917575" y="744538"/>
            <a:ext cx="4962525" cy="3722687"/>
          </a:xfrm>
          <a:solidFill>
            <a:srgbClr val="FFFFFF"/>
          </a:solidFill>
          <a:ln/>
        </p:spPr>
      </p:sp>
      <p:sp>
        <p:nvSpPr>
          <p:cNvPr id="79876" name="Text Box 2">
            <a:extLst>
              <a:ext uri="{FF2B5EF4-FFF2-40B4-BE49-F238E27FC236}">
                <a16:creationId xmlns:a16="http://schemas.microsoft.com/office/drawing/2014/main" id="{560A49D2-A89D-B8B3-AA0F-8CE0D5689EC1}"/>
              </a:ext>
            </a:extLst>
          </p:cNvPr>
          <p:cNvSpPr>
            <a:spLocks noChangeArrowheads="1"/>
          </p:cNvSpPr>
          <p:nvPr>
            <p:ph type="body" idx="1"/>
          </p:nvPr>
        </p:nvSpPr>
        <p:spPr>
          <a:xfrm>
            <a:off x="679450" y="4714875"/>
            <a:ext cx="5438775" cy="4378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843972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F5A35C43-3C6E-71C4-3C56-360D969E566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fld id="{CA32E9A6-1DD8-1C47-8592-210F13A70268}" type="slidenum">
              <a:rPr lang="en-AU" altLang="en-US" sz="1200">
                <a:solidFill>
                  <a:srgbClr val="000000"/>
                </a:solidFill>
              </a:rPr>
              <a:pPr eaLnBrk="1" hangingPunct="1"/>
              <a:t>30</a:t>
            </a:fld>
            <a:endParaRPr lang="en-AU" altLang="en-US" sz="1200">
              <a:solidFill>
                <a:srgbClr val="000000"/>
              </a:solidFill>
            </a:endParaRPr>
          </a:p>
        </p:txBody>
      </p:sp>
      <p:sp>
        <p:nvSpPr>
          <p:cNvPr id="81923" name="Text Box 1">
            <a:extLst>
              <a:ext uri="{FF2B5EF4-FFF2-40B4-BE49-F238E27FC236}">
                <a16:creationId xmlns:a16="http://schemas.microsoft.com/office/drawing/2014/main" id="{5C06B946-10E3-12DF-F241-373BA77F9196}"/>
              </a:ext>
            </a:extLst>
          </p:cNvPr>
          <p:cNvSpPr>
            <a:spLocks noChangeArrowheads="1"/>
          </p:cNvSpPr>
          <p:nvPr>
            <p:ph type="sldImg"/>
          </p:nvPr>
        </p:nvSpPr>
        <p:spPr>
          <a:xfrm>
            <a:off x="917575" y="744538"/>
            <a:ext cx="4962525" cy="3722687"/>
          </a:xfrm>
          <a:solidFill>
            <a:srgbClr val="FFFFFF"/>
          </a:solidFill>
          <a:ln/>
        </p:spPr>
      </p:sp>
      <p:sp>
        <p:nvSpPr>
          <p:cNvPr id="81924" name="Text Box 2">
            <a:extLst>
              <a:ext uri="{FF2B5EF4-FFF2-40B4-BE49-F238E27FC236}">
                <a16:creationId xmlns:a16="http://schemas.microsoft.com/office/drawing/2014/main" id="{9419DF06-58B8-0B36-45F2-8FA8698298F2}"/>
              </a:ext>
            </a:extLst>
          </p:cNvPr>
          <p:cNvSpPr>
            <a:spLocks noChangeArrowheads="1"/>
          </p:cNvSpPr>
          <p:nvPr>
            <p:ph type="body" idx="1"/>
          </p:nvPr>
        </p:nvSpPr>
        <p:spPr>
          <a:xfrm>
            <a:off x="679450" y="4714875"/>
            <a:ext cx="5438775" cy="4378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12420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991E63AF-35C3-97E8-44EB-0C556D8848E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fld id="{E2052EFA-1084-5E4C-B47E-B573ECB02886}" type="slidenum">
              <a:rPr lang="en-AU" altLang="en-US" sz="1200">
                <a:solidFill>
                  <a:srgbClr val="000000"/>
                </a:solidFill>
              </a:rPr>
              <a:pPr eaLnBrk="1" hangingPunct="1"/>
              <a:t>31</a:t>
            </a:fld>
            <a:endParaRPr lang="en-AU" altLang="en-US" sz="1200">
              <a:solidFill>
                <a:srgbClr val="000000"/>
              </a:solidFill>
            </a:endParaRPr>
          </a:p>
        </p:txBody>
      </p:sp>
      <p:sp>
        <p:nvSpPr>
          <p:cNvPr id="83971" name="Text Box 1">
            <a:extLst>
              <a:ext uri="{FF2B5EF4-FFF2-40B4-BE49-F238E27FC236}">
                <a16:creationId xmlns:a16="http://schemas.microsoft.com/office/drawing/2014/main" id="{62BFDEA7-B779-934B-6FCC-621AC1F29EC4}"/>
              </a:ext>
            </a:extLst>
          </p:cNvPr>
          <p:cNvSpPr>
            <a:spLocks noChangeArrowheads="1"/>
          </p:cNvSpPr>
          <p:nvPr>
            <p:ph type="sldImg"/>
          </p:nvPr>
        </p:nvSpPr>
        <p:spPr>
          <a:xfrm>
            <a:off x="917575" y="744538"/>
            <a:ext cx="4962525" cy="3722687"/>
          </a:xfrm>
          <a:solidFill>
            <a:srgbClr val="FFFFFF"/>
          </a:solidFill>
          <a:ln/>
        </p:spPr>
      </p:sp>
      <p:sp>
        <p:nvSpPr>
          <p:cNvPr id="83972" name="Text Box 2">
            <a:extLst>
              <a:ext uri="{FF2B5EF4-FFF2-40B4-BE49-F238E27FC236}">
                <a16:creationId xmlns:a16="http://schemas.microsoft.com/office/drawing/2014/main" id="{9B043C1A-7C50-1CBB-E1AC-DDA1F24B274C}"/>
              </a:ext>
            </a:extLst>
          </p:cNvPr>
          <p:cNvSpPr>
            <a:spLocks noChangeArrowheads="1"/>
          </p:cNvSpPr>
          <p:nvPr>
            <p:ph type="body" idx="1"/>
          </p:nvPr>
        </p:nvSpPr>
        <p:spPr>
          <a:xfrm>
            <a:off x="679450" y="4714875"/>
            <a:ext cx="5438775" cy="4378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65036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
        <p:cNvGrpSpPr/>
        <p:nvPr/>
      </p:nvGrpSpPr>
      <p:grpSpPr>
        <a:xfrm>
          <a:off x="0" y="0"/>
          <a:ext cx="0" cy="0"/>
          <a:chOff x="0" y="0"/>
          <a:chExt cx="0" cy="0"/>
        </a:xfrm>
      </p:grpSpPr>
      <p:sp>
        <p:nvSpPr>
          <p:cNvPr id="107" name="Google Shape;107;p2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8" name="Google Shape;108;p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9" name="Google Shape;109;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5"/>
        <p:cNvGrpSpPr/>
        <p:nvPr/>
      </p:nvGrpSpPr>
      <p:grpSpPr>
        <a:xfrm>
          <a:off x="0" y="0"/>
          <a:ext cx="0" cy="0"/>
          <a:chOff x="0" y="0"/>
          <a:chExt cx="0" cy="0"/>
        </a:xfrm>
      </p:grpSpPr>
      <p:sp>
        <p:nvSpPr>
          <p:cNvPr id="146" name="Google Shape;146;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A96F20-A299-B4E4-0489-BC6B22A345F1}"/>
              </a:ext>
            </a:extLst>
          </p:cNvPr>
          <p:cNvSpPr/>
          <p:nvPr/>
        </p:nvSpPr>
        <p:spPr>
          <a:xfrm>
            <a:off x="8210550" y="211931"/>
            <a:ext cx="641350" cy="1200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bg1"/>
                </a:solidFill>
                <a:latin typeface="Arial" panose="020B0604020202020204" pitchFamily="34" charset="0"/>
                <a:ea typeface="ＭＳ Ｐゴシック" panose="020B0600070205080204" pitchFamily="34" charset="-128"/>
              </a:defRPr>
            </a:lvl2pPr>
            <a:lvl3pPr eaLnBrk="0" hangingPunct="0">
              <a:defRPr sz="2400">
                <a:solidFill>
                  <a:schemeClr val="bg1"/>
                </a:solidFill>
                <a:latin typeface="Arial" panose="020B0604020202020204" pitchFamily="34" charset="0"/>
                <a:ea typeface="ＭＳ Ｐゴシック" panose="020B0600070205080204" pitchFamily="34" charset="-128"/>
              </a:defRPr>
            </a:lvl3pPr>
            <a:lvl4pPr eaLnBrk="0" hangingPunct="0">
              <a:defRPr sz="2400">
                <a:solidFill>
                  <a:schemeClr val="bg1"/>
                </a:solidFill>
                <a:latin typeface="Arial" panose="020B0604020202020204" pitchFamily="34" charset="0"/>
                <a:ea typeface="ＭＳ Ｐゴシック" panose="020B0600070205080204" pitchFamily="34" charset="-128"/>
              </a:defRPr>
            </a:lvl4pPr>
            <a:lvl5pPr eaLnBrk="0" hangingPunct="0">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endParaRPr lang="en-US" altLang="en-US" sz="1350">
              <a:solidFill>
                <a:srgbClr val="FFFFFF"/>
              </a:solidFill>
              <a:latin typeface="Rockwell" panose="02060603020205020403" pitchFamily="18" charset="77"/>
            </a:endParaRPr>
          </a:p>
        </p:txBody>
      </p:sp>
      <p:sp>
        <p:nvSpPr>
          <p:cNvPr id="5" name="TextBox 4">
            <a:extLst>
              <a:ext uri="{FF2B5EF4-FFF2-40B4-BE49-F238E27FC236}">
                <a16:creationId xmlns:a16="http://schemas.microsoft.com/office/drawing/2014/main" id="{7B021ABD-69F8-275A-4332-78BE86042A7A}"/>
              </a:ext>
            </a:extLst>
          </p:cNvPr>
          <p:cNvSpPr txBox="1"/>
          <p:nvPr/>
        </p:nvSpPr>
        <p:spPr>
          <a:xfrm>
            <a:off x="223838" y="171450"/>
            <a:ext cx="260350" cy="415498"/>
          </a:xfrm>
          <a:prstGeom prst="rect">
            <a:avLst/>
          </a:prstGeom>
          <a:noFill/>
        </p:spPr>
        <p:txBody>
          <a:bodyPr lIns="0" tIns="0" rIns="0" bIns="0">
            <a:spAutoFit/>
          </a:bodyPr>
          <a:lstStyle>
            <a:lvl1pPr eaLnBrk="0" hangingPunct="0">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bg1"/>
                </a:solidFill>
                <a:latin typeface="Arial" panose="020B0604020202020204" pitchFamily="34" charset="0"/>
                <a:ea typeface="ＭＳ Ｐゴシック" panose="020B0600070205080204" pitchFamily="34" charset="-128"/>
              </a:defRPr>
            </a:lvl2pPr>
            <a:lvl3pPr eaLnBrk="0" hangingPunct="0">
              <a:defRPr sz="2400">
                <a:solidFill>
                  <a:schemeClr val="bg1"/>
                </a:solidFill>
                <a:latin typeface="Arial" panose="020B0604020202020204" pitchFamily="34" charset="0"/>
                <a:ea typeface="ＭＳ Ｐゴシック" panose="020B0600070205080204" pitchFamily="34" charset="-128"/>
              </a:defRPr>
            </a:lvl3pPr>
            <a:lvl4pPr eaLnBrk="0" hangingPunct="0">
              <a:defRPr sz="2400">
                <a:solidFill>
                  <a:schemeClr val="bg1"/>
                </a:solidFill>
                <a:latin typeface="Arial" panose="020B0604020202020204" pitchFamily="34" charset="0"/>
                <a:ea typeface="ＭＳ Ｐゴシック" panose="020B0600070205080204" pitchFamily="34" charset="-128"/>
              </a:defRPr>
            </a:lvl4pPr>
            <a:lvl5pPr eaLnBrk="0" hangingPunct="0">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en-US" sz="2700" b="1">
                <a:solidFill>
                  <a:srgbClr val="B870B8"/>
                </a:solidFill>
              </a:rPr>
              <a:t>+</a:t>
            </a:r>
          </a:p>
        </p:txBody>
      </p:sp>
      <p:sp>
        <p:nvSpPr>
          <p:cNvPr id="6" name="Rectangle 5">
            <a:extLst>
              <a:ext uri="{FF2B5EF4-FFF2-40B4-BE49-F238E27FC236}">
                <a16:creationId xmlns:a16="http://schemas.microsoft.com/office/drawing/2014/main" id="{1F35F819-4F97-DB09-1DA3-F42356FEE229}"/>
              </a:ext>
            </a:extLst>
          </p:cNvPr>
          <p:cNvSpPr/>
          <p:nvPr/>
        </p:nvSpPr>
        <p:spPr>
          <a:xfrm>
            <a:off x="8067676" y="211931"/>
            <a:ext cx="92075" cy="12001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bg1"/>
                </a:solidFill>
                <a:latin typeface="Arial" panose="020B0604020202020204" pitchFamily="34" charset="0"/>
                <a:ea typeface="ＭＳ Ｐゴシック" panose="020B0600070205080204" pitchFamily="34" charset="-128"/>
              </a:defRPr>
            </a:lvl2pPr>
            <a:lvl3pPr eaLnBrk="0" hangingPunct="0">
              <a:defRPr sz="2400">
                <a:solidFill>
                  <a:schemeClr val="bg1"/>
                </a:solidFill>
                <a:latin typeface="Arial" panose="020B0604020202020204" pitchFamily="34" charset="0"/>
                <a:ea typeface="ＭＳ Ｐゴシック" panose="020B0600070205080204" pitchFamily="34" charset="-128"/>
              </a:defRPr>
            </a:lvl3pPr>
            <a:lvl4pPr eaLnBrk="0" hangingPunct="0">
              <a:defRPr sz="2400">
                <a:solidFill>
                  <a:schemeClr val="bg1"/>
                </a:solidFill>
                <a:latin typeface="Arial" panose="020B0604020202020204" pitchFamily="34" charset="0"/>
                <a:ea typeface="ＭＳ Ｐゴシック" panose="020B0600070205080204" pitchFamily="34" charset="-128"/>
              </a:defRPr>
            </a:lvl4pPr>
            <a:lvl5pPr eaLnBrk="0" hangingPunct="0">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endParaRPr lang="en-US" altLang="en-US" sz="1350">
              <a:solidFill>
                <a:srgbClr val="FFFFFF"/>
              </a:solidFill>
              <a:latin typeface="Rockwell" panose="02060603020205020403" pitchFamily="18" charset="77"/>
            </a:endParaRPr>
          </a:p>
        </p:txBody>
      </p:sp>
      <p:sp>
        <p:nvSpPr>
          <p:cNvPr id="2" name="Title 1"/>
          <p:cNvSpPr>
            <a:spLocks noGrp="1"/>
          </p:cNvSpPr>
          <p:nvPr>
            <p:ph type="title"/>
          </p:nvPr>
        </p:nvSpPr>
        <p:spPr/>
        <p:txBody>
          <a:bodyPr/>
          <a:lstStyle/>
          <a:p>
            <a:r>
              <a:rPr lang="en-AU"/>
              <a:t>Click to edit Master title style</a:t>
            </a:r>
            <a:endParaRPr/>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a:p>
        </p:txBody>
      </p:sp>
      <p:sp>
        <p:nvSpPr>
          <p:cNvPr id="7" name="Date Placeholder 3">
            <a:extLst>
              <a:ext uri="{FF2B5EF4-FFF2-40B4-BE49-F238E27FC236}">
                <a16:creationId xmlns:a16="http://schemas.microsoft.com/office/drawing/2014/main" id="{3DE1EDEC-613C-D26E-D29C-212A9A0F7447}"/>
              </a:ext>
            </a:extLst>
          </p:cNvPr>
          <p:cNvSpPr>
            <a:spLocks noGrp="1"/>
          </p:cNvSpPr>
          <p:nvPr>
            <p:ph type="dt" sz="half" idx="10"/>
          </p:nvPr>
        </p:nvSpPr>
        <p:spPr/>
        <p:txBody>
          <a:bodyPr/>
          <a:lstStyle>
            <a:lvl1pPr>
              <a:defRPr/>
            </a:lvl1pPr>
          </a:lstStyle>
          <a:p>
            <a:endParaRPr lang="en-US" altLang="en-US"/>
          </a:p>
        </p:txBody>
      </p:sp>
      <p:sp>
        <p:nvSpPr>
          <p:cNvPr id="8" name="Footer Placeholder 4">
            <a:extLst>
              <a:ext uri="{FF2B5EF4-FFF2-40B4-BE49-F238E27FC236}">
                <a16:creationId xmlns:a16="http://schemas.microsoft.com/office/drawing/2014/main" id="{98C248D8-FB6D-F9DE-12DA-827FFEBDE0F1}"/>
              </a:ext>
            </a:extLst>
          </p:cNvPr>
          <p:cNvSpPr>
            <a:spLocks noGrp="1"/>
          </p:cNvSpPr>
          <p:nvPr>
            <p:ph type="ftr" sz="quarter" idx="11"/>
          </p:nvPr>
        </p:nvSpPr>
        <p:spPr/>
        <p:txBody>
          <a:bodyPr/>
          <a:lstStyle>
            <a:lvl1pPr>
              <a:defRPr/>
            </a:lvl1pPr>
          </a:lstStyle>
          <a:p>
            <a:r>
              <a:rPr lang="en-US" altLang="en-US"/>
              <a:t>
              </a:t>
            </a:r>
          </a:p>
        </p:txBody>
      </p:sp>
      <p:sp>
        <p:nvSpPr>
          <p:cNvPr id="9" name="Slide Number Placeholder 5">
            <a:extLst>
              <a:ext uri="{FF2B5EF4-FFF2-40B4-BE49-F238E27FC236}">
                <a16:creationId xmlns:a16="http://schemas.microsoft.com/office/drawing/2014/main" id="{58A585B1-A6F1-16C0-9608-D7C38B66F22C}"/>
              </a:ext>
            </a:extLst>
          </p:cNvPr>
          <p:cNvSpPr>
            <a:spLocks noGrp="1"/>
          </p:cNvSpPr>
          <p:nvPr>
            <p:ph type="sldNum" sz="quarter" idx="12"/>
          </p:nvPr>
        </p:nvSpPr>
        <p:spPr/>
        <p:txBody>
          <a:bodyPr/>
          <a:lstStyle>
            <a:lvl1pPr>
              <a:defRPr/>
            </a:lvl1pPr>
          </a:lstStyle>
          <a:p>
            <a:fld id="{32B8782F-88DE-614C-8F5B-DCD049D9E144}" type="slidenum">
              <a:rPr lang="en-AU" altLang="en-US"/>
              <a:pPr/>
              <a:t>‹#›</a:t>
            </a:fld>
            <a:endParaRPr lang="en-AU" altLang="en-US"/>
          </a:p>
        </p:txBody>
      </p:sp>
    </p:spTree>
    <p:extLst>
      <p:ext uri="{BB962C8B-B14F-4D97-AF65-F5344CB8AC3E}">
        <p14:creationId xmlns:p14="http://schemas.microsoft.com/office/powerpoint/2010/main" val="449870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sp>
        <p:nvSpPr>
          <p:cNvPr id="111" name="Google Shape;111;p2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2" name="Google Shape;112;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9" name="Google Shape;119;p3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20" name="Google Shape;120;p3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21" name="Google Shape;121;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sp>
        <p:nvSpPr>
          <p:cNvPr id="123" name="Google Shape;123;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4" name="Google Shape;124;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5"/>
        <p:cNvGrpSpPr/>
        <p:nvPr/>
      </p:nvGrpSpPr>
      <p:grpSpPr>
        <a:xfrm>
          <a:off x="0" y="0"/>
          <a:ext cx="0" cy="0"/>
          <a:chOff x="0" y="0"/>
          <a:chExt cx="0" cy="0"/>
        </a:xfrm>
      </p:grpSpPr>
      <p:sp>
        <p:nvSpPr>
          <p:cNvPr id="126" name="Google Shape;126;p3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7" name="Google Shape;127;p3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28" name="Google Shape;128;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9"/>
        <p:cNvGrpSpPr/>
        <p:nvPr/>
      </p:nvGrpSpPr>
      <p:grpSpPr>
        <a:xfrm>
          <a:off x="0" y="0"/>
          <a:ext cx="0" cy="0"/>
          <a:chOff x="0" y="0"/>
          <a:chExt cx="0" cy="0"/>
        </a:xfrm>
      </p:grpSpPr>
      <p:sp>
        <p:nvSpPr>
          <p:cNvPr id="130" name="Google Shape;130;p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1" name="Google Shape;131;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sp>
        <p:nvSpPr>
          <p:cNvPr id="133" name="Google Shape;133;p3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5" name="Google Shape;135;p3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6" name="Google Shape;136;p3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37" name="Google Shape;13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8"/>
        <p:cNvGrpSpPr/>
        <p:nvPr/>
      </p:nvGrpSpPr>
      <p:grpSpPr>
        <a:xfrm>
          <a:off x="0" y="0"/>
          <a:ext cx="0" cy="0"/>
          <a:chOff x="0" y="0"/>
          <a:chExt cx="0" cy="0"/>
        </a:xfrm>
      </p:grpSpPr>
      <p:sp>
        <p:nvSpPr>
          <p:cNvPr id="139" name="Google Shape;139;p3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40" name="Google Shape;140;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1"/>
        <p:cNvGrpSpPr/>
        <p:nvPr/>
      </p:nvGrpSpPr>
      <p:grpSpPr>
        <a:xfrm>
          <a:off x="0" y="0"/>
          <a:ext cx="0" cy="0"/>
          <a:chOff x="0" y="0"/>
          <a:chExt cx="0" cy="0"/>
        </a:xfrm>
      </p:grpSpPr>
      <p:sp>
        <p:nvSpPr>
          <p:cNvPr id="142" name="Google Shape;142;p3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3" name="Google Shape;143;p3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44" name="Google Shape;14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2"/>
        <p:cNvGrpSpPr/>
        <p:nvPr/>
      </p:nvGrpSpPr>
      <p:grpSpPr>
        <a:xfrm>
          <a:off x="0" y="0"/>
          <a:ext cx="0" cy="0"/>
          <a:chOff x="0" y="0"/>
          <a:chExt cx="0" cy="0"/>
        </a:xfrm>
      </p:grpSpPr>
      <p:sp>
        <p:nvSpPr>
          <p:cNvPr id="103" name="Google Shape;103;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04" name="Google Shape;104;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05" name="Google Shape;105;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7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60" name="Google Shape;260;p64"/>
          <p:cNvSpPr txBox="1">
            <a:spLocks noGrp="1"/>
          </p:cNvSpPr>
          <p:nvPr>
            <p:ph type="ctrTitle"/>
          </p:nvPr>
        </p:nvSpPr>
        <p:spPr>
          <a:xfrm>
            <a:off x="-1005506" y="-31779"/>
            <a:ext cx="11155009" cy="14415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SzPts val="5200"/>
              <a:buFont typeface="Arial"/>
              <a:buNone/>
            </a:pPr>
            <a:r>
              <a:rPr lang="en-AU" sz="4800" b="1" dirty="0">
                <a:solidFill>
                  <a:schemeClr val="tx1"/>
                </a:solidFill>
              </a:rPr>
              <a:t>Fair Division</a:t>
            </a:r>
            <a:endParaRPr sz="4800" b="1" dirty="0">
              <a:solidFill>
                <a:schemeClr val="tx1"/>
              </a:solidFill>
            </a:endParaRPr>
          </a:p>
        </p:txBody>
      </p:sp>
      <p:sp>
        <p:nvSpPr>
          <p:cNvPr id="261" name="Google Shape;261;p64"/>
          <p:cNvSpPr txBox="1">
            <a:spLocks noGrp="1"/>
          </p:cNvSpPr>
          <p:nvPr>
            <p:ph type="subTitle" idx="1"/>
          </p:nvPr>
        </p:nvSpPr>
        <p:spPr>
          <a:xfrm>
            <a:off x="-1901952" y="3085106"/>
            <a:ext cx="12832807" cy="64867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SzPts val="2800"/>
              <a:buFont typeface="Arial"/>
              <a:buNone/>
            </a:pPr>
            <a:endParaRPr sz="2800" b="0"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2800"/>
              <a:buFont typeface="Arial"/>
              <a:buNone/>
            </a:pPr>
            <a:r>
              <a:rPr lang="en" sz="2800" b="0" i="0" u="none" strike="noStrike" cap="none" dirty="0">
                <a:solidFill>
                  <a:schemeClr val="accent1">
                    <a:lumMod val="50000"/>
                  </a:schemeClr>
                </a:solidFill>
                <a:latin typeface="Arial"/>
                <a:ea typeface="Arial"/>
                <a:cs typeface="Arial"/>
                <a:sym typeface="Arial"/>
              </a:rPr>
              <a:t>Prof. </a:t>
            </a:r>
            <a:r>
              <a:rPr lang="en" sz="2800" b="1" i="0" u="none" strike="noStrike" cap="none" dirty="0">
                <a:solidFill>
                  <a:schemeClr val="accent1">
                    <a:lumMod val="50000"/>
                  </a:schemeClr>
                </a:solidFill>
                <a:latin typeface="Arial"/>
                <a:ea typeface="Arial"/>
                <a:cs typeface="Arial"/>
                <a:sym typeface="Arial"/>
              </a:rPr>
              <a:t>Toby Walsh</a:t>
            </a:r>
            <a:endParaRPr sz="2800" b="1" i="0" u="none" strike="noStrike" cap="none" dirty="0">
              <a:solidFill>
                <a:schemeClr val="accent1">
                  <a:lumMod val="50000"/>
                </a:schemeClr>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2800"/>
              <a:buFont typeface="Arial"/>
              <a:buNone/>
            </a:pPr>
            <a:r>
              <a:rPr lang="en" sz="2800" b="0" i="0" u="none" strike="noStrike" cap="none" dirty="0">
                <a:solidFill>
                  <a:schemeClr val="tx1"/>
                </a:solidFill>
                <a:latin typeface="Arial"/>
                <a:ea typeface="Arial"/>
                <a:cs typeface="Arial"/>
                <a:sym typeface="Arial"/>
              </a:rPr>
              <a:t>Chief </a:t>
            </a:r>
            <a:r>
              <a:rPr lang="en" sz="2800" b="0" i="0" u="none" strike="noStrike" cap="none" dirty="0" err="1">
                <a:solidFill>
                  <a:schemeClr val="tx1"/>
                </a:solidFill>
                <a:latin typeface="Arial"/>
                <a:ea typeface="Arial"/>
                <a:cs typeface="Arial"/>
                <a:sym typeface="Arial"/>
              </a:rPr>
              <a:t>Scientist@AI</a:t>
            </a:r>
            <a:r>
              <a:rPr lang="en" sz="2800" b="0" i="0" u="none" strike="noStrike" cap="none" dirty="0">
                <a:solidFill>
                  <a:schemeClr val="tx1"/>
                </a:solidFill>
                <a:latin typeface="Arial"/>
                <a:ea typeface="Arial"/>
                <a:cs typeface="Arial"/>
                <a:sym typeface="Arial"/>
              </a:rPr>
              <a:t> Institute</a:t>
            </a:r>
            <a:endParaRPr lang="en" dirty="0">
              <a:solidFill>
                <a:schemeClr val="tx1"/>
              </a:solidFill>
            </a:endParaRPr>
          </a:p>
          <a:p>
            <a:pPr marL="0" marR="0" lvl="0" indent="0" algn="ctr" rtl="0">
              <a:lnSpc>
                <a:spcPct val="100000"/>
              </a:lnSpc>
              <a:spcBef>
                <a:spcPts val="0"/>
              </a:spcBef>
              <a:spcAft>
                <a:spcPts val="0"/>
              </a:spcAft>
              <a:buClr>
                <a:schemeClr val="dk2"/>
              </a:buClr>
              <a:buSzPts val="2800"/>
              <a:buFont typeface="Arial"/>
              <a:buNone/>
            </a:pPr>
            <a:r>
              <a:rPr lang="en" sz="2800" b="0" i="0" u="none" strike="noStrike" cap="none" dirty="0">
                <a:solidFill>
                  <a:schemeClr val="tx1"/>
                </a:solidFill>
                <a:latin typeface="Arial"/>
                <a:ea typeface="Arial"/>
                <a:cs typeface="Arial"/>
                <a:sym typeface="Arial"/>
              </a:rPr>
              <a:t>UNSW Sydney  </a:t>
            </a:r>
            <a:endParaRPr sz="2800" b="0" i="0" u="none" strike="noStrike" cap="none" dirty="0">
              <a:solidFill>
                <a:schemeClr val="tx1"/>
              </a:solidFill>
              <a:latin typeface="Arial"/>
              <a:ea typeface="Arial"/>
              <a:cs typeface="Arial"/>
              <a:sym typeface="Arial"/>
            </a:endParaRPr>
          </a:p>
        </p:txBody>
      </p:sp>
      <p:pic>
        <p:nvPicPr>
          <p:cNvPr id="3" name="Picture 2" descr="A close up of a toy&#10;&#10;Description automatically generated">
            <a:extLst>
              <a:ext uri="{FF2B5EF4-FFF2-40B4-BE49-F238E27FC236}">
                <a16:creationId xmlns:a16="http://schemas.microsoft.com/office/drawing/2014/main" id="{F02B5FF3-5F77-FB42-A0DA-5F71C2CB0371}"/>
              </a:ext>
            </a:extLst>
          </p:cNvPr>
          <p:cNvPicPr>
            <a:picLocks noChangeAspect="1"/>
          </p:cNvPicPr>
          <p:nvPr/>
        </p:nvPicPr>
        <p:blipFill>
          <a:blip r:embed="rId3"/>
          <a:stretch>
            <a:fillRect/>
          </a:stretch>
        </p:blipFill>
        <p:spPr>
          <a:xfrm>
            <a:off x="2830568" y="1536192"/>
            <a:ext cx="3482863" cy="2071116"/>
          </a:xfrm>
          <a:prstGeom prst="rect">
            <a:avLst/>
          </a:prstGeom>
        </p:spPr>
      </p:pic>
    </p:spTree>
    <p:extLst>
      <p:ext uri="{BB962C8B-B14F-4D97-AF65-F5344CB8AC3E}">
        <p14:creationId xmlns:p14="http://schemas.microsoft.com/office/powerpoint/2010/main" val="1766148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D2716-16C7-20A8-7A40-5A14757DA852}"/>
              </a:ext>
            </a:extLst>
          </p:cNvPr>
          <p:cNvSpPr>
            <a:spLocks noGrp="1"/>
          </p:cNvSpPr>
          <p:nvPr>
            <p:ph type="title"/>
          </p:nvPr>
        </p:nvSpPr>
        <p:spPr/>
        <p:txBody>
          <a:bodyPr/>
          <a:lstStyle/>
          <a:p>
            <a:r>
              <a:rPr lang="en-US" dirty="0"/>
              <a:t>Roommate problem</a:t>
            </a:r>
          </a:p>
        </p:txBody>
      </p:sp>
      <p:sp>
        <p:nvSpPr>
          <p:cNvPr id="3" name="Text Placeholder 2">
            <a:extLst>
              <a:ext uri="{FF2B5EF4-FFF2-40B4-BE49-F238E27FC236}">
                <a16:creationId xmlns:a16="http://schemas.microsoft.com/office/drawing/2014/main" id="{E3AEC333-2276-ADBF-AE63-B034FC2BD2AB}"/>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E5623792-D427-EE8F-E2BA-CAE6CD0E8A66}"/>
              </a:ext>
            </a:extLst>
          </p:cNvPr>
          <p:cNvSpPr>
            <a:spLocks noGrp="1"/>
          </p:cNvSpPr>
          <p:nvPr>
            <p:ph type="body" idx="2"/>
          </p:nvPr>
        </p:nvSpPr>
        <p:spPr/>
        <p:txBody>
          <a:bodyPr/>
          <a:lstStyle/>
          <a:p>
            <a:r>
              <a:rPr lang="en-US" dirty="0"/>
              <a:t>Indivisible resource</a:t>
            </a:r>
          </a:p>
          <a:p>
            <a:endParaRPr lang="en-US" dirty="0"/>
          </a:p>
          <a:p>
            <a:r>
              <a:rPr lang="en-US" dirty="0"/>
              <a:t>Not bipartite</a:t>
            </a:r>
          </a:p>
        </p:txBody>
      </p:sp>
      <p:pic>
        <p:nvPicPr>
          <p:cNvPr id="6" name="Picture 5" descr="A picture containing toy&#10;&#10;Description automatically generated">
            <a:extLst>
              <a:ext uri="{FF2B5EF4-FFF2-40B4-BE49-F238E27FC236}">
                <a16:creationId xmlns:a16="http://schemas.microsoft.com/office/drawing/2014/main" id="{B1E75BAE-FB91-80B0-ED42-E2521B3CB3B5}"/>
              </a:ext>
            </a:extLst>
          </p:cNvPr>
          <p:cNvPicPr>
            <a:picLocks noChangeAspect="1"/>
          </p:cNvPicPr>
          <p:nvPr/>
        </p:nvPicPr>
        <p:blipFill>
          <a:blip r:embed="rId2"/>
          <a:stretch>
            <a:fillRect/>
          </a:stretch>
        </p:blipFill>
        <p:spPr>
          <a:xfrm>
            <a:off x="468497" y="1152475"/>
            <a:ext cx="3999900" cy="3801083"/>
          </a:xfrm>
          <a:prstGeom prst="rect">
            <a:avLst/>
          </a:prstGeom>
        </p:spPr>
      </p:pic>
    </p:spTree>
    <p:extLst>
      <p:ext uri="{BB962C8B-B14F-4D97-AF65-F5344CB8AC3E}">
        <p14:creationId xmlns:p14="http://schemas.microsoft.com/office/powerpoint/2010/main" val="2275698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E3043-E794-718B-8452-84FB43FEDDD6}"/>
              </a:ext>
            </a:extLst>
          </p:cNvPr>
          <p:cNvSpPr>
            <a:spLocks noGrp="1"/>
          </p:cNvSpPr>
          <p:nvPr>
            <p:ph type="title"/>
          </p:nvPr>
        </p:nvSpPr>
        <p:spPr/>
        <p:txBody>
          <a:bodyPr/>
          <a:lstStyle/>
          <a:p>
            <a:r>
              <a:rPr lang="en-US" dirty="0"/>
              <a:t>Resident matching</a:t>
            </a:r>
          </a:p>
        </p:txBody>
      </p:sp>
      <p:sp>
        <p:nvSpPr>
          <p:cNvPr id="3" name="Text Placeholder 2">
            <a:extLst>
              <a:ext uri="{FF2B5EF4-FFF2-40B4-BE49-F238E27FC236}">
                <a16:creationId xmlns:a16="http://schemas.microsoft.com/office/drawing/2014/main" id="{D3714B6D-602C-4384-A48C-4F863451028C}"/>
              </a:ext>
            </a:extLst>
          </p:cNvPr>
          <p:cNvSpPr>
            <a:spLocks noGrp="1"/>
          </p:cNvSpPr>
          <p:nvPr>
            <p:ph type="body" idx="1"/>
          </p:nvPr>
        </p:nvSpPr>
        <p:spPr/>
        <p:txBody>
          <a:bodyPr/>
          <a:lstStyle/>
          <a:p>
            <a:r>
              <a:rPr lang="en-US" dirty="0"/>
              <a:t>Doctors to hospitals</a:t>
            </a:r>
          </a:p>
          <a:p>
            <a:endParaRPr lang="en-US" dirty="0"/>
          </a:p>
          <a:p>
            <a:r>
              <a:rPr lang="en-US" dirty="0"/>
              <a:t>Again two sided market</a:t>
            </a:r>
          </a:p>
        </p:txBody>
      </p:sp>
      <p:sp>
        <p:nvSpPr>
          <p:cNvPr id="4" name="Text Placeholder 3">
            <a:extLst>
              <a:ext uri="{FF2B5EF4-FFF2-40B4-BE49-F238E27FC236}">
                <a16:creationId xmlns:a16="http://schemas.microsoft.com/office/drawing/2014/main" id="{941B0538-2915-A586-E2C4-37268CBE277F}"/>
              </a:ext>
            </a:extLst>
          </p:cNvPr>
          <p:cNvSpPr>
            <a:spLocks noGrp="1"/>
          </p:cNvSpPr>
          <p:nvPr>
            <p:ph type="body" idx="2"/>
          </p:nvPr>
        </p:nvSpPr>
        <p:spPr/>
        <p:txBody>
          <a:bodyPr/>
          <a:lstStyle/>
          <a:p>
            <a:endParaRPr lang="en-US"/>
          </a:p>
        </p:txBody>
      </p:sp>
      <p:pic>
        <p:nvPicPr>
          <p:cNvPr id="6" name="Picture 5" descr="A group of women holding signs&#10;&#10;Description automatically generated">
            <a:extLst>
              <a:ext uri="{FF2B5EF4-FFF2-40B4-BE49-F238E27FC236}">
                <a16:creationId xmlns:a16="http://schemas.microsoft.com/office/drawing/2014/main" id="{8A050FFC-E969-0131-5AC3-799CA0D8C0FE}"/>
              </a:ext>
            </a:extLst>
          </p:cNvPr>
          <p:cNvPicPr>
            <a:picLocks noChangeAspect="1"/>
          </p:cNvPicPr>
          <p:nvPr/>
        </p:nvPicPr>
        <p:blipFill>
          <a:blip r:embed="rId2"/>
          <a:stretch>
            <a:fillRect/>
          </a:stretch>
        </p:blipFill>
        <p:spPr>
          <a:xfrm>
            <a:off x="4075889" y="926575"/>
            <a:ext cx="4453647" cy="3771900"/>
          </a:xfrm>
          <a:prstGeom prst="rect">
            <a:avLst/>
          </a:prstGeom>
        </p:spPr>
      </p:pic>
    </p:spTree>
    <p:extLst>
      <p:ext uri="{BB962C8B-B14F-4D97-AF65-F5344CB8AC3E}">
        <p14:creationId xmlns:p14="http://schemas.microsoft.com/office/powerpoint/2010/main" val="1207129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759D-4599-C502-32A2-15BB6403D2EA}"/>
              </a:ext>
            </a:extLst>
          </p:cNvPr>
          <p:cNvSpPr>
            <a:spLocks noGrp="1"/>
          </p:cNvSpPr>
          <p:nvPr>
            <p:ph type="title"/>
          </p:nvPr>
        </p:nvSpPr>
        <p:spPr/>
        <p:txBody>
          <a:bodyPr/>
          <a:lstStyle/>
          <a:p>
            <a:r>
              <a:rPr lang="en-US" dirty="0"/>
              <a:t>Long history</a:t>
            </a:r>
          </a:p>
        </p:txBody>
      </p:sp>
      <p:sp>
        <p:nvSpPr>
          <p:cNvPr id="3" name="Text Placeholder 2">
            <a:extLst>
              <a:ext uri="{FF2B5EF4-FFF2-40B4-BE49-F238E27FC236}">
                <a16:creationId xmlns:a16="http://schemas.microsoft.com/office/drawing/2014/main" id="{E1998DDC-46B6-4321-221E-40CC88DC225C}"/>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BA6ADC5D-9001-8D7C-A534-ACEA35D496A4}"/>
              </a:ext>
            </a:extLst>
          </p:cNvPr>
          <p:cNvSpPr>
            <a:spLocks noGrp="1"/>
          </p:cNvSpPr>
          <p:nvPr>
            <p:ph type="body" idx="2"/>
          </p:nvPr>
        </p:nvSpPr>
        <p:spPr/>
        <p:txBody>
          <a:bodyPr/>
          <a:lstStyle/>
          <a:p>
            <a:r>
              <a:rPr lang="en-US" dirty="0"/>
              <a:t>Early 1940’s Polish mathematicians</a:t>
            </a:r>
          </a:p>
          <a:p>
            <a:pPr lvl="1"/>
            <a:r>
              <a:rPr lang="en-US" dirty="0"/>
              <a:t>Hugo Steinhaus, Bronislaw Knaster and Stefan Banach</a:t>
            </a:r>
          </a:p>
          <a:p>
            <a:endParaRPr lang="en-US" dirty="0"/>
          </a:p>
          <a:p>
            <a:r>
              <a:rPr lang="en-US" dirty="0"/>
              <a:t>But can be traced back to biblical times</a:t>
            </a:r>
          </a:p>
          <a:p>
            <a:pPr lvl="1"/>
            <a:r>
              <a:rPr lang="en-AU" b="0" i="0" dirty="0">
                <a:solidFill>
                  <a:srgbClr val="333333"/>
                </a:solidFill>
                <a:effectLst/>
                <a:latin typeface="-apple-system"/>
              </a:rPr>
              <a:t>Abraham and Lot had to decide who got Canaan and who Jordan</a:t>
            </a:r>
          </a:p>
          <a:p>
            <a:pPr lvl="1"/>
            <a:r>
              <a:rPr lang="en-AU" b="0" i="0" dirty="0">
                <a:solidFill>
                  <a:srgbClr val="333333"/>
                </a:solidFill>
                <a:effectLst/>
                <a:latin typeface="-apple-system"/>
              </a:rPr>
              <a:t>Solomon had to decide which of two women was the mother of a disputed baby</a:t>
            </a:r>
            <a:endParaRPr lang="en-US" dirty="0"/>
          </a:p>
        </p:txBody>
      </p:sp>
      <p:pic>
        <p:nvPicPr>
          <p:cNvPr id="6" name="Picture 5" descr="A painting of a group of people&#10;&#10;Description automatically generated with medium confidence">
            <a:extLst>
              <a:ext uri="{FF2B5EF4-FFF2-40B4-BE49-F238E27FC236}">
                <a16:creationId xmlns:a16="http://schemas.microsoft.com/office/drawing/2014/main" id="{F6E66E0D-047B-16B1-D71B-5699870E9CAA}"/>
              </a:ext>
            </a:extLst>
          </p:cNvPr>
          <p:cNvPicPr>
            <a:picLocks noChangeAspect="1"/>
          </p:cNvPicPr>
          <p:nvPr/>
        </p:nvPicPr>
        <p:blipFill>
          <a:blip r:embed="rId2"/>
          <a:stretch>
            <a:fillRect/>
          </a:stretch>
        </p:blipFill>
        <p:spPr>
          <a:xfrm>
            <a:off x="311700" y="1252050"/>
            <a:ext cx="4260300" cy="3416401"/>
          </a:xfrm>
          <a:prstGeom prst="rect">
            <a:avLst/>
          </a:prstGeom>
        </p:spPr>
      </p:pic>
    </p:spTree>
    <p:extLst>
      <p:ext uri="{BB962C8B-B14F-4D97-AF65-F5344CB8AC3E}">
        <p14:creationId xmlns:p14="http://schemas.microsoft.com/office/powerpoint/2010/main" val="3476013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C0059-B64E-3BAD-C027-FBD88A272664}"/>
              </a:ext>
            </a:extLst>
          </p:cNvPr>
          <p:cNvSpPr>
            <a:spLocks noGrp="1"/>
          </p:cNvSpPr>
          <p:nvPr>
            <p:ph type="title"/>
          </p:nvPr>
        </p:nvSpPr>
        <p:spPr/>
        <p:txBody>
          <a:bodyPr/>
          <a:lstStyle/>
          <a:p>
            <a:r>
              <a:rPr lang="en-US" dirty="0"/>
              <a:t>Fair division</a:t>
            </a:r>
          </a:p>
        </p:txBody>
      </p:sp>
      <p:sp>
        <p:nvSpPr>
          <p:cNvPr id="3" name="Text Placeholder 2">
            <a:extLst>
              <a:ext uri="{FF2B5EF4-FFF2-40B4-BE49-F238E27FC236}">
                <a16:creationId xmlns:a16="http://schemas.microsoft.com/office/drawing/2014/main" id="{DF374630-AFE0-16F3-44AC-292001B2F259}"/>
              </a:ext>
            </a:extLst>
          </p:cNvPr>
          <p:cNvSpPr>
            <a:spLocks noGrp="1"/>
          </p:cNvSpPr>
          <p:nvPr>
            <p:ph type="body" idx="1"/>
          </p:nvPr>
        </p:nvSpPr>
        <p:spPr/>
        <p:txBody>
          <a:bodyPr/>
          <a:lstStyle/>
          <a:p>
            <a:r>
              <a:rPr lang="en-US" dirty="0"/>
              <a:t>Divisible / indivisible</a:t>
            </a:r>
          </a:p>
          <a:p>
            <a:r>
              <a:rPr lang="en-US" dirty="0"/>
              <a:t>Goods / chores</a:t>
            </a:r>
          </a:p>
          <a:p>
            <a:r>
              <a:rPr lang="en-US" dirty="0"/>
              <a:t>One sided / two sided preferences</a:t>
            </a:r>
          </a:p>
          <a:p>
            <a:r>
              <a:rPr lang="en-US" dirty="0"/>
              <a:t>Centralized / decentralized mechanism</a:t>
            </a:r>
          </a:p>
          <a:p>
            <a:r>
              <a:rPr lang="en-US" dirty="0"/>
              <a:t>One off/ repeated</a:t>
            </a:r>
          </a:p>
          <a:p>
            <a:r>
              <a:rPr lang="en-US" dirty="0"/>
              <a:t>Offline / online</a:t>
            </a:r>
          </a:p>
          <a:p>
            <a:r>
              <a:rPr lang="en-US" dirty="0"/>
              <a:t>Additive preferences / combinatorial, externalities</a:t>
            </a:r>
          </a:p>
          <a:p>
            <a:r>
              <a:rPr lang="en-US" dirty="0"/>
              <a:t>Entitlements</a:t>
            </a:r>
          </a:p>
          <a:p>
            <a:r>
              <a:rPr lang="en-US" dirty="0"/>
              <a:t>…</a:t>
            </a:r>
          </a:p>
        </p:txBody>
      </p:sp>
      <p:sp>
        <p:nvSpPr>
          <p:cNvPr id="4" name="Text Placeholder 3">
            <a:extLst>
              <a:ext uri="{FF2B5EF4-FFF2-40B4-BE49-F238E27FC236}">
                <a16:creationId xmlns:a16="http://schemas.microsoft.com/office/drawing/2014/main" id="{29177930-CBF7-A0EC-4ADB-5538AAD3545E}"/>
              </a:ext>
            </a:extLst>
          </p:cNvPr>
          <p:cNvSpPr>
            <a:spLocks noGrp="1"/>
          </p:cNvSpPr>
          <p:nvPr>
            <p:ph type="body" idx="2"/>
          </p:nvPr>
        </p:nvSpPr>
        <p:spPr/>
        <p:txBody>
          <a:bodyPr/>
          <a:lstStyle/>
          <a:p>
            <a:endParaRPr lang="en-US"/>
          </a:p>
        </p:txBody>
      </p:sp>
      <p:pic>
        <p:nvPicPr>
          <p:cNvPr id="6" name="Picture 5" descr="A picture containing food, plate, dessert&#10;&#10;Description automatically generated">
            <a:extLst>
              <a:ext uri="{FF2B5EF4-FFF2-40B4-BE49-F238E27FC236}">
                <a16:creationId xmlns:a16="http://schemas.microsoft.com/office/drawing/2014/main" id="{BC5B57A4-EE4A-F470-3214-8811B1D7712F}"/>
              </a:ext>
            </a:extLst>
          </p:cNvPr>
          <p:cNvPicPr>
            <a:picLocks noChangeAspect="1"/>
          </p:cNvPicPr>
          <p:nvPr/>
        </p:nvPicPr>
        <p:blipFill>
          <a:blip r:embed="rId2"/>
          <a:stretch>
            <a:fillRect/>
          </a:stretch>
        </p:blipFill>
        <p:spPr>
          <a:xfrm>
            <a:off x="4959100" y="1516434"/>
            <a:ext cx="3746500" cy="2908300"/>
          </a:xfrm>
          <a:prstGeom prst="rect">
            <a:avLst/>
          </a:prstGeom>
        </p:spPr>
      </p:pic>
    </p:spTree>
    <p:extLst>
      <p:ext uri="{BB962C8B-B14F-4D97-AF65-F5344CB8AC3E}">
        <p14:creationId xmlns:p14="http://schemas.microsoft.com/office/powerpoint/2010/main" val="575609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5F13-8D81-6AB1-910B-C9B744E366A2}"/>
              </a:ext>
            </a:extLst>
          </p:cNvPr>
          <p:cNvSpPr>
            <a:spLocks noGrp="1"/>
          </p:cNvSpPr>
          <p:nvPr>
            <p:ph type="title"/>
          </p:nvPr>
        </p:nvSpPr>
        <p:spPr/>
        <p:txBody>
          <a:bodyPr/>
          <a:lstStyle/>
          <a:p>
            <a:r>
              <a:rPr lang="en-US" dirty="0"/>
              <a:t>Divisible mechanisms</a:t>
            </a:r>
          </a:p>
        </p:txBody>
      </p:sp>
      <p:sp>
        <p:nvSpPr>
          <p:cNvPr id="3" name="Text Placeholder 2">
            <a:extLst>
              <a:ext uri="{FF2B5EF4-FFF2-40B4-BE49-F238E27FC236}">
                <a16:creationId xmlns:a16="http://schemas.microsoft.com/office/drawing/2014/main" id="{74D6F633-D6AE-4828-B5A3-501C66BB9C07}"/>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4A46733E-7948-3024-3159-E9F39F2E39A9}"/>
              </a:ext>
            </a:extLst>
          </p:cNvPr>
          <p:cNvSpPr>
            <a:spLocks noGrp="1"/>
          </p:cNvSpPr>
          <p:nvPr>
            <p:ph type="body" idx="2"/>
          </p:nvPr>
        </p:nvSpPr>
        <p:spPr/>
        <p:txBody>
          <a:bodyPr/>
          <a:lstStyle/>
          <a:p>
            <a:r>
              <a:rPr lang="en-US" dirty="0"/>
              <a:t>Cut n choose</a:t>
            </a:r>
          </a:p>
          <a:p>
            <a:pPr lvl="1"/>
            <a:r>
              <a:rPr lang="en-US" dirty="0"/>
              <a:t>How to extend to 3 or more agents?</a:t>
            </a:r>
          </a:p>
          <a:p>
            <a:pPr lvl="1"/>
            <a:endParaRPr lang="en-US" dirty="0"/>
          </a:p>
          <a:p>
            <a:r>
              <a:rPr lang="en-US" dirty="0"/>
              <a:t>Moving knife</a:t>
            </a:r>
          </a:p>
        </p:txBody>
      </p:sp>
      <p:pic>
        <p:nvPicPr>
          <p:cNvPr id="6" name="Picture 5" descr="A picture containing cake, table, person, slice&#10;&#10;Description automatically generated">
            <a:extLst>
              <a:ext uri="{FF2B5EF4-FFF2-40B4-BE49-F238E27FC236}">
                <a16:creationId xmlns:a16="http://schemas.microsoft.com/office/drawing/2014/main" id="{E0C16F8F-E7EE-24BD-68A6-FE96B4930C0F}"/>
              </a:ext>
            </a:extLst>
          </p:cNvPr>
          <p:cNvPicPr>
            <a:picLocks noChangeAspect="1"/>
          </p:cNvPicPr>
          <p:nvPr/>
        </p:nvPicPr>
        <p:blipFill>
          <a:blip r:embed="rId2"/>
          <a:stretch>
            <a:fillRect/>
          </a:stretch>
        </p:blipFill>
        <p:spPr>
          <a:xfrm>
            <a:off x="311700" y="1278076"/>
            <a:ext cx="4249096" cy="3165197"/>
          </a:xfrm>
          <a:prstGeom prst="rect">
            <a:avLst/>
          </a:prstGeom>
        </p:spPr>
      </p:pic>
    </p:spTree>
    <p:extLst>
      <p:ext uri="{BB962C8B-B14F-4D97-AF65-F5344CB8AC3E}">
        <p14:creationId xmlns:p14="http://schemas.microsoft.com/office/powerpoint/2010/main" val="3719659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47179-8301-676F-1141-7F1881E6B5EC}"/>
              </a:ext>
            </a:extLst>
          </p:cNvPr>
          <p:cNvSpPr>
            <a:spLocks noGrp="1"/>
          </p:cNvSpPr>
          <p:nvPr>
            <p:ph type="title"/>
          </p:nvPr>
        </p:nvSpPr>
        <p:spPr/>
        <p:txBody>
          <a:bodyPr/>
          <a:lstStyle/>
          <a:p>
            <a:r>
              <a:rPr lang="en-US" dirty="0"/>
              <a:t>Divisible mechanisms</a:t>
            </a:r>
          </a:p>
        </p:txBody>
      </p:sp>
      <p:sp>
        <p:nvSpPr>
          <p:cNvPr id="3" name="Text Placeholder 2">
            <a:extLst>
              <a:ext uri="{FF2B5EF4-FFF2-40B4-BE49-F238E27FC236}">
                <a16:creationId xmlns:a16="http://schemas.microsoft.com/office/drawing/2014/main" id="{B23D783A-E1E8-21F7-EB74-73F986E20525}"/>
              </a:ext>
            </a:extLst>
          </p:cNvPr>
          <p:cNvSpPr>
            <a:spLocks noGrp="1"/>
          </p:cNvSpPr>
          <p:nvPr>
            <p:ph type="body" idx="1"/>
          </p:nvPr>
        </p:nvSpPr>
        <p:spPr/>
        <p:txBody>
          <a:bodyPr/>
          <a:lstStyle/>
          <a:p>
            <a:r>
              <a:rPr lang="en-US" dirty="0"/>
              <a:t>Knaster inheritance procedure</a:t>
            </a:r>
          </a:p>
          <a:p>
            <a:pPr lvl="1"/>
            <a:r>
              <a:rPr lang="en-US" dirty="0"/>
              <a:t>Each of n agents bid for item</a:t>
            </a:r>
          </a:p>
          <a:p>
            <a:pPr lvl="1"/>
            <a:r>
              <a:rPr lang="en-US" dirty="0"/>
              <a:t>Highest bidder ”pays” their bid into bank</a:t>
            </a:r>
          </a:p>
          <a:p>
            <a:pPr lvl="1"/>
            <a:r>
              <a:rPr lang="en-US" dirty="0"/>
              <a:t>Each then receives 1/n of their bid</a:t>
            </a:r>
          </a:p>
          <a:p>
            <a:pPr lvl="1"/>
            <a:r>
              <a:rPr lang="en-US" dirty="0"/>
              <a:t>Any surplus in bank divided equally</a:t>
            </a:r>
          </a:p>
          <a:p>
            <a:endParaRPr lang="en-US" dirty="0"/>
          </a:p>
          <a:p>
            <a:pPr marL="139700" indent="0">
              <a:buNone/>
            </a:pPr>
            <a:endParaRPr lang="en-US" dirty="0"/>
          </a:p>
        </p:txBody>
      </p:sp>
      <p:sp>
        <p:nvSpPr>
          <p:cNvPr id="4" name="Text Placeholder 3">
            <a:extLst>
              <a:ext uri="{FF2B5EF4-FFF2-40B4-BE49-F238E27FC236}">
                <a16:creationId xmlns:a16="http://schemas.microsoft.com/office/drawing/2014/main" id="{C522BA63-3A47-87CE-D1D7-4230959D8F93}"/>
              </a:ext>
            </a:extLst>
          </p:cNvPr>
          <p:cNvSpPr>
            <a:spLocks noGrp="1"/>
          </p:cNvSpPr>
          <p:nvPr>
            <p:ph type="body" idx="2"/>
          </p:nvPr>
        </p:nvSpPr>
        <p:spPr/>
        <p:txBody>
          <a:bodyPr/>
          <a:lstStyle/>
          <a:p>
            <a:endParaRPr lang="en-US"/>
          </a:p>
        </p:txBody>
      </p:sp>
      <p:pic>
        <p:nvPicPr>
          <p:cNvPr id="6" name="Picture 5" descr="A person in a suit and tie&#10;&#10;Description automatically generated with low confidence">
            <a:extLst>
              <a:ext uri="{FF2B5EF4-FFF2-40B4-BE49-F238E27FC236}">
                <a16:creationId xmlns:a16="http://schemas.microsoft.com/office/drawing/2014/main" id="{D8285E58-34A0-CADF-5B38-0788DE2C2DD5}"/>
              </a:ext>
            </a:extLst>
          </p:cNvPr>
          <p:cNvPicPr>
            <a:picLocks noChangeAspect="1"/>
          </p:cNvPicPr>
          <p:nvPr/>
        </p:nvPicPr>
        <p:blipFill>
          <a:blip r:embed="rId2"/>
          <a:stretch>
            <a:fillRect/>
          </a:stretch>
        </p:blipFill>
        <p:spPr>
          <a:xfrm>
            <a:off x="4832400" y="1393361"/>
            <a:ext cx="3967486" cy="2934628"/>
          </a:xfrm>
          <a:prstGeom prst="rect">
            <a:avLst/>
          </a:prstGeom>
        </p:spPr>
      </p:pic>
    </p:spTree>
    <p:extLst>
      <p:ext uri="{BB962C8B-B14F-4D97-AF65-F5344CB8AC3E}">
        <p14:creationId xmlns:p14="http://schemas.microsoft.com/office/powerpoint/2010/main" val="3249588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3A46A-A47E-066F-A953-C74D778A1A84}"/>
              </a:ext>
            </a:extLst>
          </p:cNvPr>
          <p:cNvSpPr>
            <a:spLocks noGrp="1"/>
          </p:cNvSpPr>
          <p:nvPr>
            <p:ph type="title"/>
          </p:nvPr>
        </p:nvSpPr>
        <p:spPr/>
        <p:txBody>
          <a:bodyPr/>
          <a:lstStyle/>
          <a:p>
            <a:r>
              <a:rPr lang="en-US" dirty="0"/>
              <a:t>Indivisible mechanisms</a:t>
            </a:r>
          </a:p>
        </p:txBody>
      </p:sp>
      <p:sp>
        <p:nvSpPr>
          <p:cNvPr id="3" name="Text Placeholder 2">
            <a:extLst>
              <a:ext uri="{FF2B5EF4-FFF2-40B4-BE49-F238E27FC236}">
                <a16:creationId xmlns:a16="http://schemas.microsoft.com/office/drawing/2014/main" id="{DD205B21-75DF-725C-0653-FFEF90F1BE06}"/>
              </a:ext>
            </a:extLst>
          </p:cNvPr>
          <p:cNvSpPr>
            <a:spLocks noGrp="1"/>
          </p:cNvSpPr>
          <p:nvPr>
            <p:ph type="body" idx="1"/>
          </p:nvPr>
        </p:nvSpPr>
        <p:spPr>
          <a:xfrm>
            <a:off x="4832400" y="1894787"/>
            <a:ext cx="3999900" cy="2674087"/>
          </a:xfrm>
        </p:spPr>
        <p:txBody>
          <a:bodyPr/>
          <a:lstStyle/>
          <a:p>
            <a:r>
              <a:rPr lang="en-US" dirty="0"/>
              <a:t>Sequential allocation</a:t>
            </a:r>
          </a:p>
          <a:p>
            <a:pPr lvl="1"/>
            <a:r>
              <a:rPr lang="en-US" dirty="0"/>
              <a:t>Draft</a:t>
            </a:r>
          </a:p>
          <a:p>
            <a:endParaRPr lang="en-US" dirty="0"/>
          </a:p>
          <a:p>
            <a:r>
              <a:rPr lang="en-US" dirty="0" err="1"/>
              <a:t>Probablistic</a:t>
            </a:r>
            <a:r>
              <a:rPr lang="en-US" dirty="0"/>
              <a:t> serial mechanism</a:t>
            </a:r>
          </a:p>
          <a:p>
            <a:pPr lvl="1"/>
            <a:r>
              <a:rPr lang="en-US" dirty="0"/>
              <a:t>AKA eating mechanism</a:t>
            </a:r>
          </a:p>
        </p:txBody>
      </p:sp>
      <p:pic>
        <p:nvPicPr>
          <p:cNvPr id="6" name="Picture 5" descr="Logo, icon&#10;&#10;Description automatically generated">
            <a:extLst>
              <a:ext uri="{FF2B5EF4-FFF2-40B4-BE49-F238E27FC236}">
                <a16:creationId xmlns:a16="http://schemas.microsoft.com/office/drawing/2014/main" id="{78ACBA55-8EB3-10AD-5ACB-BF2A0F1C5BFB}"/>
              </a:ext>
            </a:extLst>
          </p:cNvPr>
          <p:cNvPicPr>
            <a:picLocks noChangeAspect="1"/>
          </p:cNvPicPr>
          <p:nvPr/>
        </p:nvPicPr>
        <p:blipFill>
          <a:blip r:embed="rId2"/>
          <a:stretch>
            <a:fillRect/>
          </a:stretch>
        </p:blipFill>
        <p:spPr>
          <a:xfrm>
            <a:off x="311700" y="1489435"/>
            <a:ext cx="4427213" cy="2890904"/>
          </a:xfrm>
          <a:prstGeom prst="rect">
            <a:avLst/>
          </a:prstGeom>
        </p:spPr>
      </p:pic>
    </p:spTree>
    <p:extLst>
      <p:ext uri="{BB962C8B-B14F-4D97-AF65-F5344CB8AC3E}">
        <p14:creationId xmlns:p14="http://schemas.microsoft.com/office/powerpoint/2010/main" val="789305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CBEC8-A51A-CDBC-5F4E-A9CD498819D6}"/>
              </a:ext>
            </a:extLst>
          </p:cNvPr>
          <p:cNvSpPr>
            <a:spLocks noGrp="1"/>
          </p:cNvSpPr>
          <p:nvPr>
            <p:ph type="title"/>
          </p:nvPr>
        </p:nvSpPr>
        <p:spPr/>
        <p:txBody>
          <a:bodyPr/>
          <a:lstStyle/>
          <a:p>
            <a:r>
              <a:rPr lang="en-US" dirty="0"/>
              <a:t>What is fair?</a:t>
            </a:r>
          </a:p>
        </p:txBody>
      </p:sp>
      <p:sp>
        <p:nvSpPr>
          <p:cNvPr id="3" name="Text Placeholder 2">
            <a:extLst>
              <a:ext uri="{FF2B5EF4-FFF2-40B4-BE49-F238E27FC236}">
                <a16:creationId xmlns:a16="http://schemas.microsoft.com/office/drawing/2014/main" id="{79A6C473-EE68-CC45-13CB-8A450BF8105E}"/>
              </a:ext>
            </a:extLst>
          </p:cNvPr>
          <p:cNvSpPr>
            <a:spLocks noGrp="1"/>
          </p:cNvSpPr>
          <p:nvPr>
            <p:ph type="body" idx="1"/>
          </p:nvPr>
        </p:nvSpPr>
        <p:spPr>
          <a:xfrm>
            <a:off x="4393506" y="1124195"/>
            <a:ext cx="3999900" cy="3416400"/>
          </a:xfrm>
        </p:spPr>
        <p:txBody>
          <a:bodyPr/>
          <a:lstStyle/>
          <a:p>
            <a:r>
              <a:rPr lang="en-US" dirty="0"/>
              <a:t>Envy freeness</a:t>
            </a:r>
          </a:p>
          <a:p>
            <a:pPr lvl="1"/>
            <a:r>
              <a:rPr lang="en-US" dirty="0"/>
              <a:t>Not always possible in indivisible setting</a:t>
            </a:r>
          </a:p>
          <a:p>
            <a:pPr marL="609600" lvl="1" indent="0">
              <a:buNone/>
            </a:pPr>
            <a:endParaRPr lang="en-US" dirty="0"/>
          </a:p>
          <a:p>
            <a:r>
              <a:rPr lang="en-US" dirty="0"/>
              <a:t>Proportionality</a:t>
            </a:r>
          </a:p>
          <a:p>
            <a:pPr lvl="1"/>
            <a:r>
              <a:rPr lang="en-US" dirty="0"/>
              <a:t>Each agents gets at least 1/n of their total </a:t>
            </a:r>
            <a:r>
              <a:rPr lang="en-US" dirty="0" err="1"/>
              <a:t>uiltiy</a:t>
            </a:r>
            <a:endParaRPr lang="en-US" dirty="0"/>
          </a:p>
          <a:p>
            <a:endParaRPr lang="en-US" dirty="0"/>
          </a:p>
          <a:p>
            <a:r>
              <a:rPr lang="en-US" dirty="0"/>
              <a:t>Equitable</a:t>
            </a:r>
          </a:p>
          <a:p>
            <a:pPr lvl="1"/>
            <a:r>
              <a:rPr lang="en-US" dirty="0"/>
              <a:t>Each agent gets the same utility</a:t>
            </a:r>
          </a:p>
          <a:p>
            <a:endParaRPr lang="en-US" dirty="0"/>
          </a:p>
        </p:txBody>
      </p:sp>
      <p:pic>
        <p:nvPicPr>
          <p:cNvPr id="6" name="Picture 5" descr="Shape, circle&#10;&#10;Description automatically generated">
            <a:extLst>
              <a:ext uri="{FF2B5EF4-FFF2-40B4-BE49-F238E27FC236}">
                <a16:creationId xmlns:a16="http://schemas.microsoft.com/office/drawing/2014/main" id="{7C22F222-99EC-AD4E-355C-D9FE72F14E39}"/>
              </a:ext>
            </a:extLst>
          </p:cNvPr>
          <p:cNvPicPr>
            <a:picLocks noChangeAspect="1"/>
          </p:cNvPicPr>
          <p:nvPr/>
        </p:nvPicPr>
        <p:blipFill>
          <a:blip r:embed="rId2"/>
          <a:stretch>
            <a:fillRect/>
          </a:stretch>
        </p:blipFill>
        <p:spPr>
          <a:xfrm>
            <a:off x="127650" y="1793412"/>
            <a:ext cx="4265856" cy="2468463"/>
          </a:xfrm>
          <a:prstGeom prst="rect">
            <a:avLst/>
          </a:prstGeom>
        </p:spPr>
      </p:pic>
    </p:spTree>
    <p:extLst>
      <p:ext uri="{BB962C8B-B14F-4D97-AF65-F5344CB8AC3E}">
        <p14:creationId xmlns:p14="http://schemas.microsoft.com/office/powerpoint/2010/main" val="574917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CBEC8-A51A-CDBC-5F4E-A9CD498819D6}"/>
              </a:ext>
            </a:extLst>
          </p:cNvPr>
          <p:cNvSpPr>
            <a:spLocks noGrp="1"/>
          </p:cNvSpPr>
          <p:nvPr>
            <p:ph type="title"/>
          </p:nvPr>
        </p:nvSpPr>
        <p:spPr/>
        <p:txBody>
          <a:bodyPr/>
          <a:lstStyle/>
          <a:p>
            <a:r>
              <a:rPr lang="en-US" dirty="0"/>
              <a:t>What is fair?</a:t>
            </a:r>
          </a:p>
        </p:txBody>
      </p:sp>
      <p:sp>
        <p:nvSpPr>
          <p:cNvPr id="3" name="Text Placeholder 2">
            <a:extLst>
              <a:ext uri="{FF2B5EF4-FFF2-40B4-BE49-F238E27FC236}">
                <a16:creationId xmlns:a16="http://schemas.microsoft.com/office/drawing/2014/main" id="{79A6C473-EE68-CC45-13CB-8A450BF8105E}"/>
              </a:ext>
            </a:extLst>
          </p:cNvPr>
          <p:cNvSpPr>
            <a:spLocks noGrp="1"/>
          </p:cNvSpPr>
          <p:nvPr>
            <p:ph type="body" idx="1"/>
          </p:nvPr>
        </p:nvSpPr>
        <p:spPr>
          <a:xfrm>
            <a:off x="4393506" y="1124195"/>
            <a:ext cx="3999900" cy="3416400"/>
          </a:xfrm>
        </p:spPr>
        <p:txBody>
          <a:bodyPr/>
          <a:lstStyle/>
          <a:p>
            <a:r>
              <a:rPr lang="en-US" dirty="0"/>
              <a:t>Maximin fair share</a:t>
            </a:r>
          </a:p>
          <a:p>
            <a:pPr lvl="1"/>
            <a:r>
              <a:rPr lang="en-US" dirty="0"/>
              <a:t>You divide into n bundles, you get at least utility of your worst bundle</a:t>
            </a:r>
          </a:p>
          <a:p>
            <a:endParaRPr lang="en-US" dirty="0"/>
          </a:p>
          <a:p>
            <a:r>
              <a:rPr lang="en-US" dirty="0"/>
              <a:t>Equal treatment of equals</a:t>
            </a:r>
          </a:p>
          <a:p>
            <a:pPr lvl="1"/>
            <a:r>
              <a:rPr lang="en-US" dirty="0"/>
              <a:t>Traces back to Aristotle</a:t>
            </a:r>
          </a:p>
          <a:p>
            <a:endParaRPr lang="en-US" dirty="0"/>
          </a:p>
          <a:p>
            <a:r>
              <a:rPr lang="en-US" dirty="0"/>
              <a:t>Anonymity</a:t>
            </a:r>
          </a:p>
          <a:p>
            <a:pPr lvl="1"/>
            <a:r>
              <a:rPr lang="en-US" dirty="0"/>
              <a:t>Names of agents doesn’t matter!</a:t>
            </a:r>
          </a:p>
        </p:txBody>
      </p:sp>
      <p:pic>
        <p:nvPicPr>
          <p:cNvPr id="6" name="Picture 5" descr="Shape, circle&#10;&#10;Description automatically generated">
            <a:extLst>
              <a:ext uri="{FF2B5EF4-FFF2-40B4-BE49-F238E27FC236}">
                <a16:creationId xmlns:a16="http://schemas.microsoft.com/office/drawing/2014/main" id="{7C22F222-99EC-AD4E-355C-D9FE72F14E39}"/>
              </a:ext>
            </a:extLst>
          </p:cNvPr>
          <p:cNvPicPr>
            <a:picLocks noChangeAspect="1"/>
          </p:cNvPicPr>
          <p:nvPr/>
        </p:nvPicPr>
        <p:blipFill>
          <a:blip r:embed="rId2"/>
          <a:stretch>
            <a:fillRect/>
          </a:stretch>
        </p:blipFill>
        <p:spPr>
          <a:xfrm>
            <a:off x="127650" y="1793412"/>
            <a:ext cx="4265856" cy="2468463"/>
          </a:xfrm>
          <a:prstGeom prst="rect">
            <a:avLst/>
          </a:prstGeom>
        </p:spPr>
      </p:pic>
    </p:spTree>
    <p:extLst>
      <p:ext uri="{BB962C8B-B14F-4D97-AF65-F5344CB8AC3E}">
        <p14:creationId xmlns:p14="http://schemas.microsoft.com/office/powerpoint/2010/main" val="1563296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8FD3A-4248-6102-E86A-E3994E100E87}"/>
              </a:ext>
            </a:extLst>
          </p:cNvPr>
          <p:cNvSpPr>
            <a:spLocks noGrp="1"/>
          </p:cNvSpPr>
          <p:nvPr>
            <p:ph type="title"/>
          </p:nvPr>
        </p:nvSpPr>
        <p:spPr/>
        <p:txBody>
          <a:bodyPr/>
          <a:lstStyle/>
          <a:p>
            <a:r>
              <a:rPr lang="en-US" dirty="0"/>
              <a:t>Other important normative properties</a:t>
            </a:r>
          </a:p>
        </p:txBody>
      </p:sp>
      <p:sp>
        <p:nvSpPr>
          <p:cNvPr id="3" name="Text Placeholder 2">
            <a:extLst>
              <a:ext uri="{FF2B5EF4-FFF2-40B4-BE49-F238E27FC236}">
                <a16:creationId xmlns:a16="http://schemas.microsoft.com/office/drawing/2014/main" id="{F4F16449-A715-5848-1A27-5E0DAE6FE57C}"/>
              </a:ext>
            </a:extLst>
          </p:cNvPr>
          <p:cNvSpPr>
            <a:spLocks noGrp="1"/>
          </p:cNvSpPr>
          <p:nvPr>
            <p:ph type="body" idx="1"/>
          </p:nvPr>
        </p:nvSpPr>
        <p:spPr/>
        <p:txBody>
          <a:bodyPr/>
          <a:lstStyle/>
          <a:p>
            <a:r>
              <a:rPr lang="en-US" dirty="0"/>
              <a:t>Pareto efficiency</a:t>
            </a:r>
          </a:p>
          <a:p>
            <a:pPr lvl="1"/>
            <a:r>
              <a:rPr lang="en-US" dirty="0"/>
              <a:t>Cannot change outcome and everyone agree it is better or the same</a:t>
            </a:r>
          </a:p>
          <a:p>
            <a:endParaRPr lang="en-US" dirty="0"/>
          </a:p>
          <a:p>
            <a:r>
              <a:rPr lang="en-US" dirty="0"/>
              <a:t>Strategy proofness</a:t>
            </a:r>
          </a:p>
          <a:p>
            <a:pPr lvl="1"/>
            <a:r>
              <a:rPr lang="en-US" dirty="0"/>
              <a:t>Agents have no incentive to misreport</a:t>
            </a:r>
          </a:p>
        </p:txBody>
      </p:sp>
      <p:pic>
        <p:nvPicPr>
          <p:cNvPr id="6" name="Picture 5" descr="Chart&#10;&#10;Description automatically generated">
            <a:extLst>
              <a:ext uri="{FF2B5EF4-FFF2-40B4-BE49-F238E27FC236}">
                <a16:creationId xmlns:a16="http://schemas.microsoft.com/office/drawing/2014/main" id="{5A497751-006A-0F8C-523B-877986FA5067}"/>
              </a:ext>
            </a:extLst>
          </p:cNvPr>
          <p:cNvPicPr>
            <a:picLocks noChangeAspect="1"/>
          </p:cNvPicPr>
          <p:nvPr/>
        </p:nvPicPr>
        <p:blipFill>
          <a:blip r:embed="rId2"/>
          <a:stretch>
            <a:fillRect/>
          </a:stretch>
        </p:blipFill>
        <p:spPr>
          <a:xfrm>
            <a:off x="3495874" y="3099652"/>
            <a:ext cx="5563808" cy="2043848"/>
          </a:xfrm>
          <a:prstGeom prst="rect">
            <a:avLst/>
          </a:prstGeom>
        </p:spPr>
      </p:pic>
    </p:spTree>
    <p:extLst>
      <p:ext uri="{BB962C8B-B14F-4D97-AF65-F5344CB8AC3E}">
        <p14:creationId xmlns:p14="http://schemas.microsoft.com/office/powerpoint/2010/main" val="441510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6025CB-501B-F3F9-7A40-635A11B4B5D7}"/>
              </a:ext>
            </a:extLst>
          </p:cNvPr>
          <p:cNvSpPr>
            <a:spLocks noGrp="1"/>
          </p:cNvSpPr>
          <p:nvPr>
            <p:ph type="title"/>
          </p:nvPr>
        </p:nvSpPr>
        <p:spPr/>
        <p:txBody>
          <a:bodyPr/>
          <a:lstStyle/>
          <a:p>
            <a:r>
              <a:rPr lang="en-US" dirty="0"/>
              <a:t>Overview</a:t>
            </a:r>
          </a:p>
        </p:txBody>
      </p:sp>
      <p:graphicFrame>
        <p:nvGraphicFramePr>
          <p:cNvPr id="6" name="Table 5">
            <a:extLst>
              <a:ext uri="{FF2B5EF4-FFF2-40B4-BE49-F238E27FC236}">
                <a16:creationId xmlns:a16="http://schemas.microsoft.com/office/drawing/2014/main" id="{0911A1B4-B82F-DBE4-AC75-06B5BBC25F57}"/>
              </a:ext>
            </a:extLst>
          </p:cNvPr>
          <p:cNvGraphicFramePr>
            <a:graphicFrameLocks noGrp="1"/>
          </p:cNvGraphicFramePr>
          <p:nvPr>
            <p:extLst>
              <p:ext uri="{D42A27DB-BD31-4B8C-83A1-F6EECF244321}">
                <p14:modId xmlns:p14="http://schemas.microsoft.com/office/powerpoint/2010/main" val="194257592"/>
              </p:ext>
            </p:extLst>
          </p:nvPr>
        </p:nvGraphicFramePr>
        <p:xfrm>
          <a:off x="992221" y="1673157"/>
          <a:ext cx="7154484" cy="2269557"/>
        </p:xfrm>
        <a:graphic>
          <a:graphicData uri="http://schemas.openxmlformats.org/drawingml/2006/table">
            <a:tbl>
              <a:tblPr/>
              <a:tblGrid>
                <a:gridCol w="1788621">
                  <a:extLst>
                    <a:ext uri="{9D8B030D-6E8A-4147-A177-3AD203B41FA5}">
                      <a16:colId xmlns:a16="http://schemas.microsoft.com/office/drawing/2014/main" val="3409261719"/>
                    </a:ext>
                  </a:extLst>
                </a:gridCol>
                <a:gridCol w="1788621">
                  <a:extLst>
                    <a:ext uri="{9D8B030D-6E8A-4147-A177-3AD203B41FA5}">
                      <a16:colId xmlns:a16="http://schemas.microsoft.com/office/drawing/2014/main" val="1299030991"/>
                    </a:ext>
                  </a:extLst>
                </a:gridCol>
                <a:gridCol w="1788621">
                  <a:extLst>
                    <a:ext uri="{9D8B030D-6E8A-4147-A177-3AD203B41FA5}">
                      <a16:colId xmlns:a16="http://schemas.microsoft.com/office/drawing/2014/main" val="857808295"/>
                    </a:ext>
                  </a:extLst>
                </a:gridCol>
                <a:gridCol w="1788621">
                  <a:extLst>
                    <a:ext uri="{9D8B030D-6E8A-4147-A177-3AD203B41FA5}">
                      <a16:colId xmlns:a16="http://schemas.microsoft.com/office/drawing/2014/main" val="4259766858"/>
                    </a:ext>
                  </a:extLst>
                </a:gridCol>
              </a:tblGrid>
              <a:tr h="543415">
                <a:tc>
                  <a:txBody>
                    <a:bodyPr/>
                    <a:lstStyle/>
                    <a:p>
                      <a:r>
                        <a:rPr lang="en-AU"/>
                        <a:t>09:00 – 09:40</a:t>
                      </a:r>
                    </a:p>
                  </a:txBody>
                  <a:tcPr anchor="ctr">
                    <a:lnL>
                      <a:noFill/>
                    </a:lnL>
                    <a:lnR>
                      <a:noFill/>
                    </a:lnR>
                    <a:lnT>
                      <a:noFill/>
                    </a:lnT>
                    <a:lnB>
                      <a:noFill/>
                    </a:lnB>
                  </a:tcPr>
                </a:tc>
                <a:tc>
                  <a:txBody>
                    <a:bodyPr/>
                    <a:lstStyle/>
                    <a:p>
                      <a:r>
                        <a:rPr lang="en-AU"/>
                        <a:t>Introduction to Fair Division</a:t>
                      </a:r>
                    </a:p>
                  </a:txBody>
                  <a:tcPr anchor="ctr">
                    <a:lnL>
                      <a:noFill/>
                    </a:lnL>
                    <a:lnR>
                      <a:noFill/>
                    </a:lnR>
                    <a:lnT>
                      <a:noFill/>
                    </a:lnT>
                    <a:lnB>
                      <a:noFill/>
                    </a:lnB>
                  </a:tcPr>
                </a:tc>
                <a:tc>
                  <a:txBody>
                    <a:bodyPr/>
                    <a:lstStyle/>
                    <a:p>
                      <a:r>
                        <a:rPr lang="en-AU"/>
                        <a:t>Toby Walsh</a:t>
                      </a:r>
                    </a:p>
                  </a:txBody>
                  <a:tcPr anchor="ctr">
                    <a:lnL>
                      <a:noFill/>
                    </a:lnL>
                    <a:lnR>
                      <a:noFill/>
                    </a:lnR>
                    <a:lnT>
                      <a:noFill/>
                    </a:lnT>
                    <a:lnB>
                      <a:noFill/>
                    </a:lnB>
                  </a:tcPr>
                </a:tc>
                <a:tc>
                  <a:txBody>
                    <a:bodyPr/>
                    <a:lstStyle/>
                    <a:p>
                      <a:endParaRPr lang="en-US" dirty="0"/>
                    </a:p>
                  </a:txBody>
                  <a:tcPr>
                    <a:lnL>
                      <a:noFill/>
                    </a:lnL>
                  </a:tcPr>
                </a:tc>
                <a:extLst>
                  <a:ext uri="{0D108BD9-81ED-4DB2-BD59-A6C34878D82A}">
                    <a16:rowId xmlns:a16="http://schemas.microsoft.com/office/drawing/2014/main" val="3220547832"/>
                  </a:ext>
                </a:extLst>
              </a:tr>
              <a:tr h="543415">
                <a:tc>
                  <a:txBody>
                    <a:bodyPr/>
                    <a:lstStyle/>
                    <a:p>
                      <a:r>
                        <a:rPr lang="en-AU"/>
                        <a:t>09:40 – 10:20</a:t>
                      </a:r>
                    </a:p>
                  </a:txBody>
                  <a:tcPr anchor="ctr">
                    <a:lnL>
                      <a:noFill/>
                    </a:lnL>
                    <a:lnR>
                      <a:noFill/>
                    </a:lnR>
                    <a:lnT>
                      <a:noFill/>
                    </a:lnT>
                    <a:lnB>
                      <a:noFill/>
                    </a:lnB>
                  </a:tcPr>
                </a:tc>
                <a:tc>
                  <a:txBody>
                    <a:bodyPr/>
                    <a:lstStyle/>
                    <a:p>
                      <a:r>
                        <a:rPr lang="en-AU"/>
                        <a:t>Fair Division with Subsidy</a:t>
                      </a:r>
                    </a:p>
                  </a:txBody>
                  <a:tcPr anchor="ctr">
                    <a:lnL>
                      <a:noFill/>
                    </a:lnL>
                    <a:lnR>
                      <a:noFill/>
                    </a:lnR>
                    <a:lnT>
                      <a:noFill/>
                    </a:lnT>
                    <a:lnB>
                      <a:noFill/>
                    </a:lnB>
                  </a:tcPr>
                </a:tc>
                <a:tc>
                  <a:txBody>
                    <a:bodyPr/>
                    <a:lstStyle/>
                    <a:p>
                      <a:r>
                        <a:rPr lang="en-AU"/>
                        <a:t>Mashbat Suzuki</a:t>
                      </a:r>
                    </a:p>
                  </a:txBody>
                  <a:tcPr anchor="ctr">
                    <a:lnL>
                      <a:noFill/>
                    </a:lnL>
                    <a:lnR>
                      <a:noFill/>
                    </a:lnR>
                    <a:lnT>
                      <a:noFill/>
                    </a:lnT>
                    <a:lnB>
                      <a:noFill/>
                    </a:lnB>
                  </a:tcPr>
                </a:tc>
                <a:tc>
                  <a:txBody>
                    <a:bodyPr/>
                    <a:lstStyle/>
                    <a:p>
                      <a:endParaRPr lang="en-US" dirty="0"/>
                    </a:p>
                  </a:txBody>
                  <a:tcPr>
                    <a:lnL>
                      <a:noFill/>
                    </a:lnL>
                  </a:tcPr>
                </a:tc>
                <a:extLst>
                  <a:ext uri="{0D108BD9-81ED-4DB2-BD59-A6C34878D82A}">
                    <a16:rowId xmlns:a16="http://schemas.microsoft.com/office/drawing/2014/main" val="3898410291"/>
                  </a:ext>
                </a:extLst>
              </a:tr>
              <a:tr h="319656">
                <a:tc>
                  <a:txBody>
                    <a:bodyPr/>
                    <a:lstStyle/>
                    <a:p>
                      <a:r>
                        <a:rPr lang="en-AU"/>
                        <a:t>10:20 – 10:30</a:t>
                      </a:r>
                    </a:p>
                  </a:txBody>
                  <a:tcPr anchor="ctr">
                    <a:lnL>
                      <a:noFill/>
                    </a:lnL>
                    <a:lnR>
                      <a:noFill/>
                    </a:lnR>
                    <a:lnT>
                      <a:noFill/>
                    </a:lnT>
                    <a:lnB>
                      <a:noFill/>
                    </a:lnB>
                  </a:tcPr>
                </a:tc>
                <a:tc>
                  <a:txBody>
                    <a:bodyPr/>
                    <a:lstStyle/>
                    <a:p>
                      <a:r>
                        <a:rPr lang="en-AU"/>
                        <a:t>Break</a:t>
                      </a:r>
                    </a:p>
                  </a:txBody>
                  <a:tcPr anchor="ctr">
                    <a:lnL>
                      <a:noFill/>
                    </a:lnL>
                    <a:lnR>
                      <a:noFill/>
                    </a:lnR>
                    <a:lnT>
                      <a:noFill/>
                    </a:lnT>
                    <a:lnB>
                      <a:noFill/>
                    </a:lnB>
                  </a:tcPr>
                </a:tc>
                <a:tc>
                  <a:txBody>
                    <a:bodyPr/>
                    <a:lstStyle/>
                    <a:p>
                      <a:endParaRPr lang="en-AU"/>
                    </a:p>
                  </a:txBody>
                  <a:tcPr anchor="ctr">
                    <a:lnL>
                      <a:noFill/>
                    </a:lnL>
                    <a:lnR>
                      <a:noFill/>
                    </a:lnR>
                    <a:lnT>
                      <a:noFill/>
                    </a:lnT>
                    <a:lnB>
                      <a:noFill/>
                    </a:lnB>
                  </a:tcPr>
                </a:tc>
                <a:tc>
                  <a:txBody>
                    <a:bodyPr/>
                    <a:lstStyle/>
                    <a:p>
                      <a:endParaRPr lang="en-AU" dirty="0">
                        <a:solidFill>
                          <a:srgbClr val="939597"/>
                        </a:solidFill>
                        <a:effectLst/>
                      </a:endParaRPr>
                    </a:p>
                  </a:txBody>
                  <a:tcPr anchor="ctr">
                    <a:lnL>
                      <a:noFill/>
                    </a:lnL>
                    <a:lnR>
                      <a:noFill/>
                    </a:lnR>
                    <a:lnB>
                      <a:noFill/>
                    </a:lnB>
                  </a:tcPr>
                </a:tc>
                <a:extLst>
                  <a:ext uri="{0D108BD9-81ED-4DB2-BD59-A6C34878D82A}">
                    <a16:rowId xmlns:a16="http://schemas.microsoft.com/office/drawing/2014/main" val="648597215"/>
                  </a:ext>
                </a:extLst>
              </a:tr>
              <a:tr h="543415">
                <a:tc>
                  <a:txBody>
                    <a:bodyPr/>
                    <a:lstStyle/>
                    <a:p>
                      <a:r>
                        <a:rPr lang="en-AU"/>
                        <a:t>10:30 – 11:10</a:t>
                      </a:r>
                    </a:p>
                  </a:txBody>
                  <a:tcPr anchor="ctr">
                    <a:lnL>
                      <a:noFill/>
                    </a:lnL>
                    <a:lnR>
                      <a:noFill/>
                    </a:lnR>
                    <a:lnT>
                      <a:noFill/>
                    </a:lnT>
                    <a:lnB>
                      <a:noFill/>
                    </a:lnB>
                  </a:tcPr>
                </a:tc>
                <a:tc>
                  <a:txBody>
                    <a:bodyPr/>
                    <a:lstStyle/>
                    <a:p>
                      <a:r>
                        <a:rPr lang="en-AU"/>
                        <a:t>Fair Division of Mixed Goods</a:t>
                      </a:r>
                    </a:p>
                  </a:txBody>
                  <a:tcPr anchor="ctr">
                    <a:lnL>
                      <a:noFill/>
                    </a:lnL>
                    <a:lnR>
                      <a:noFill/>
                    </a:lnR>
                    <a:lnT>
                      <a:noFill/>
                    </a:lnT>
                    <a:lnB>
                      <a:noFill/>
                    </a:lnB>
                  </a:tcPr>
                </a:tc>
                <a:tc>
                  <a:txBody>
                    <a:bodyPr/>
                    <a:lstStyle/>
                    <a:p>
                      <a:r>
                        <a:rPr lang="en-AU"/>
                        <a:t>Xinhang Lu</a:t>
                      </a:r>
                    </a:p>
                  </a:txBody>
                  <a:tcPr anchor="ctr">
                    <a:lnL>
                      <a:noFill/>
                    </a:lnL>
                    <a:lnR>
                      <a:noFill/>
                    </a:lnR>
                    <a:lnT>
                      <a:noFill/>
                    </a:lnT>
                    <a:lnB>
                      <a:noFill/>
                    </a:lnB>
                  </a:tcPr>
                </a:tc>
                <a:tc>
                  <a:txBody>
                    <a:bodyPr/>
                    <a:lstStyle/>
                    <a:p>
                      <a:endParaRPr lang="en-US"/>
                    </a:p>
                  </a:txBody>
                  <a:tcPr>
                    <a:lnL>
                      <a:noFill/>
                    </a:lnL>
                    <a:lnT>
                      <a:noFill/>
                    </a:lnT>
                  </a:tcPr>
                </a:tc>
                <a:extLst>
                  <a:ext uri="{0D108BD9-81ED-4DB2-BD59-A6C34878D82A}">
                    <a16:rowId xmlns:a16="http://schemas.microsoft.com/office/drawing/2014/main" val="696458233"/>
                  </a:ext>
                </a:extLst>
              </a:tr>
              <a:tr h="319656">
                <a:tc>
                  <a:txBody>
                    <a:bodyPr/>
                    <a:lstStyle/>
                    <a:p>
                      <a:r>
                        <a:rPr lang="en-AU"/>
                        <a:t>11:10 – 11:50</a:t>
                      </a:r>
                    </a:p>
                  </a:txBody>
                  <a:tcPr anchor="ctr">
                    <a:lnL>
                      <a:noFill/>
                    </a:lnL>
                    <a:lnR>
                      <a:noFill/>
                    </a:lnR>
                    <a:lnT>
                      <a:noFill/>
                    </a:lnT>
                    <a:lnB>
                      <a:noFill/>
                    </a:lnB>
                  </a:tcPr>
                </a:tc>
                <a:tc>
                  <a:txBody>
                    <a:bodyPr/>
                    <a:lstStyle/>
                    <a:p>
                      <a:r>
                        <a:rPr lang="en-AU"/>
                        <a:t>Matching</a:t>
                      </a:r>
                    </a:p>
                  </a:txBody>
                  <a:tcPr anchor="ctr">
                    <a:lnL>
                      <a:noFill/>
                    </a:lnL>
                    <a:lnR>
                      <a:noFill/>
                    </a:lnR>
                    <a:lnT>
                      <a:noFill/>
                    </a:lnT>
                    <a:lnB>
                      <a:noFill/>
                    </a:lnB>
                  </a:tcPr>
                </a:tc>
                <a:tc>
                  <a:txBody>
                    <a:bodyPr/>
                    <a:lstStyle/>
                    <a:p>
                      <a:r>
                        <a:rPr lang="en-AU" dirty="0" err="1"/>
                        <a:t>Haris</a:t>
                      </a:r>
                      <a:r>
                        <a:rPr lang="en-AU" dirty="0"/>
                        <a:t> Aziz</a:t>
                      </a:r>
                    </a:p>
                  </a:txBody>
                  <a:tcPr anchor="ctr">
                    <a:lnL>
                      <a:noFill/>
                    </a:lnL>
                    <a:lnR>
                      <a:noFill/>
                    </a:lnR>
                    <a:lnT>
                      <a:noFill/>
                    </a:lnT>
                    <a:lnB>
                      <a:noFill/>
                    </a:lnB>
                  </a:tcPr>
                </a:tc>
                <a:tc>
                  <a:txBody>
                    <a:bodyPr/>
                    <a:lstStyle/>
                    <a:p>
                      <a:endParaRPr lang="en-US" dirty="0"/>
                    </a:p>
                  </a:txBody>
                  <a:tcPr>
                    <a:lnL>
                      <a:noFill/>
                    </a:lnL>
                  </a:tcPr>
                </a:tc>
                <a:extLst>
                  <a:ext uri="{0D108BD9-81ED-4DB2-BD59-A6C34878D82A}">
                    <a16:rowId xmlns:a16="http://schemas.microsoft.com/office/drawing/2014/main" val="2074580626"/>
                  </a:ext>
                </a:extLst>
              </a:tr>
            </a:tbl>
          </a:graphicData>
        </a:graphic>
      </p:graphicFrame>
      <p:sp>
        <p:nvSpPr>
          <p:cNvPr id="7" name="Rectangle 6">
            <a:extLst>
              <a:ext uri="{FF2B5EF4-FFF2-40B4-BE49-F238E27FC236}">
                <a16:creationId xmlns:a16="http://schemas.microsoft.com/office/drawing/2014/main" id="{ED29E67E-D9F0-5997-5515-CE385E194936}"/>
              </a:ext>
            </a:extLst>
          </p:cNvPr>
          <p:cNvSpPr/>
          <p:nvPr/>
        </p:nvSpPr>
        <p:spPr>
          <a:xfrm>
            <a:off x="6079787" y="1118681"/>
            <a:ext cx="2431915" cy="31031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345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88B57-47BF-481D-AC98-46A3F8B012A8}"/>
              </a:ext>
            </a:extLst>
          </p:cNvPr>
          <p:cNvSpPr>
            <a:spLocks noGrp="1"/>
          </p:cNvSpPr>
          <p:nvPr>
            <p:ph type="title"/>
          </p:nvPr>
        </p:nvSpPr>
        <p:spPr/>
        <p:txBody>
          <a:bodyPr/>
          <a:lstStyle/>
          <a:p>
            <a:r>
              <a:rPr lang="en-US" dirty="0"/>
              <a:t>Impossibility results</a:t>
            </a:r>
          </a:p>
        </p:txBody>
      </p:sp>
      <p:sp>
        <p:nvSpPr>
          <p:cNvPr id="3" name="Text Placeholder 2">
            <a:extLst>
              <a:ext uri="{FF2B5EF4-FFF2-40B4-BE49-F238E27FC236}">
                <a16:creationId xmlns:a16="http://schemas.microsoft.com/office/drawing/2014/main" id="{5FF7D67D-DA5B-3EEA-D71E-5B1297975F88}"/>
              </a:ext>
            </a:extLst>
          </p:cNvPr>
          <p:cNvSpPr>
            <a:spLocks noGrp="1"/>
          </p:cNvSpPr>
          <p:nvPr>
            <p:ph type="body" idx="1"/>
          </p:nvPr>
        </p:nvSpPr>
        <p:spPr/>
        <p:txBody>
          <a:bodyPr/>
          <a:lstStyle/>
          <a:p>
            <a:endParaRPr lang="en-US" dirty="0"/>
          </a:p>
          <a:p>
            <a:r>
              <a:rPr lang="en-US" dirty="0"/>
              <a:t>Like other areas of social choice, there are many impossibility results</a:t>
            </a:r>
          </a:p>
          <a:p>
            <a:endParaRPr lang="en-US" dirty="0"/>
          </a:p>
          <a:p>
            <a:pPr marL="609600" lvl="1" indent="0">
              <a:buNone/>
            </a:pPr>
            <a:r>
              <a:rPr lang="en-US" dirty="0"/>
              <a:t>THEOREM: No strategy proof mechanism for indivisible goods is envy-free</a:t>
            </a:r>
          </a:p>
        </p:txBody>
      </p:sp>
      <p:sp>
        <p:nvSpPr>
          <p:cNvPr id="4" name="Text Placeholder 3">
            <a:extLst>
              <a:ext uri="{FF2B5EF4-FFF2-40B4-BE49-F238E27FC236}">
                <a16:creationId xmlns:a16="http://schemas.microsoft.com/office/drawing/2014/main" id="{5CEAEE62-4564-94BC-0000-A862ADFA83F8}"/>
              </a:ext>
            </a:extLst>
          </p:cNvPr>
          <p:cNvSpPr>
            <a:spLocks noGrp="1"/>
          </p:cNvSpPr>
          <p:nvPr>
            <p:ph type="body" idx="2"/>
          </p:nvPr>
        </p:nvSpPr>
        <p:spPr/>
        <p:txBody>
          <a:bodyPr/>
          <a:lstStyle/>
          <a:p>
            <a:pPr marL="139700" indent="0">
              <a:buNone/>
            </a:pPr>
            <a:endParaRPr lang="en-US" dirty="0"/>
          </a:p>
        </p:txBody>
      </p:sp>
      <p:pic>
        <p:nvPicPr>
          <p:cNvPr id="6" name="Picture 5" descr="A red circle with a white circle in the middle&#10;&#10;Description automatically generated with low confidence">
            <a:extLst>
              <a:ext uri="{FF2B5EF4-FFF2-40B4-BE49-F238E27FC236}">
                <a16:creationId xmlns:a16="http://schemas.microsoft.com/office/drawing/2014/main" id="{29D0C251-9A4D-7E18-8506-C5B2C302C806}"/>
              </a:ext>
            </a:extLst>
          </p:cNvPr>
          <p:cNvPicPr>
            <a:picLocks noChangeAspect="1"/>
          </p:cNvPicPr>
          <p:nvPr/>
        </p:nvPicPr>
        <p:blipFill>
          <a:blip r:embed="rId2"/>
          <a:stretch>
            <a:fillRect/>
          </a:stretch>
        </p:blipFill>
        <p:spPr>
          <a:xfrm>
            <a:off x="4832400" y="874728"/>
            <a:ext cx="3828739" cy="3823747"/>
          </a:xfrm>
          <a:prstGeom prst="rect">
            <a:avLst/>
          </a:prstGeom>
        </p:spPr>
      </p:pic>
    </p:spTree>
    <p:extLst>
      <p:ext uri="{BB962C8B-B14F-4D97-AF65-F5344CB8AC3E}">
        <p14:creationId xmlns:p14="http://schemas.microsoft.com/office/powerpoint/2010/main" val="1728876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88B57-47BF-481D-AC98-46A3F8B012A8}"/>
              </a:ext>
            </a:extLst>
          </p:cNvPr>
          <p:cNvSpPr>
            <a:spLocks noGrp="1"/>
          </p:cNvSpPr>
          <p:nvPr>
            <p:ph type="title"/>
          </p:nvPr>
        </p:nvSpPr>
        <p:spPr/>
        <p:txBody>
          <a:bodyPr/>
          <a:lstStyle/>
          <a:p>
            <a:r>
              <a:rPr lang="en-US" dirty="0"/>
              <a:t>Impossibility results</a:t>
            </a:r>
          </a:p>
        </p:txBody>
      </p:sp>
      <p:sp>
        <p:nvSpPr>
          <p:cNvPr id="3" name="Text Placeholder 2">
            <a:extLst>
              <a:ext uri="{FF2B5EF4-FFF2-40B4-BE49-F238E27FC236}">
                <a16:creationId xmlns:a16="http://schemas.microsoft.com/office/drawing/2014/main" id="{5FF7D67D-DA5B-3EEA-D71E-5B1297975F88}"/>
              </a:ext>
            </a:extLst>
          </p:cNvPr>
          <p:cNvSpPr>
            <a:spLocks noGrp="1"/>
          </p:cNvSpPr>
          <p:nvPr>
            <p:ph type="body" idx="1"/>
          </p:nvPr>
        </p:nvSpPr>
        <p:spPr/>
        <p:txBody>
          <a:bodyPr/>
          <a:lstStyle/>
          <a:p>
            <a:endParaRPr lang="en-US" dirty="0"/>
          </a:p>
          <a:p>
            <a:r>
              <a:rPr lang="en-US" dirty="0"/>
              <a:t>Like other areas of social choice, there are many impossibility results</a:t>
            </a:r>
          </a:p>
          <a:p>
            <a:endParaRPr lang="en-US" dirty="0"/>
          </a:p>
          <a:p>
            <a:pPr marL="609600" lvl="1" indent="0">
              <a:buNone/>
            </a:pPr>
            <a:r>
              <a:rPr lang="en-US" dirty="0"/>
              <a:t>THEOREM: Unique envy-free outcome may be pareto dominated</a:t>
            </a:r>
          </a:p>
        </p:txBody>
      </p:sp>
      <p:sp>
        <p:nvSpPr>
          <p:cNvPr id="4" name="Text Placeholder 3">
            <a:extLst>
              <a:ext uri="{FF2B5EF4-FFF2-40B4-BE49-F238E27FC236}">
                <a16:creationId xmlns:a16="http://schemas.microsoft.com/office/drawing/2014/main" id="{5CEAEE62-4564-94BC-0000-A862ADFA83F8}"/>
              </a:ext>
            </a:extLst>
          </p:cNvPr>
          <p:cNvSpPr>
            <a:spLocks noGrp="1"/>
          </p:cNvSpPr>
          <p:nvPr>
            <p:ph type="body" idx="2"/>
          </p:nvPr>
        </p:nvSpPr>
        <p:spPr/>
        <p:txBody>
          <a:bodyPr/>
          <a:lstStyle/>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i="1" dirty="0"/>
              <a:t>A: 123456</a:t>
            </a:r>
          </a:p>
          <a:p>
            <a:pPr marL="139700" indent="0">
              <a:buNone/>
            </a:pPr>
            <a:r>
              <a:rPr lang="en-US" i="1" dirty="0"/>
              <a:t>B: 432156</a:t>
            </a:r>
          </a:p>
          <a:p>
            <a:pPr marL="139700" indent="0">
              <a:buNone/>
            </a:pPr>
            <a:r>
              <a:rPr lang="en-US" i="1" dirty="0"/>
              <a:t>C: 512634</a:t>
            </a:r>
          </a:p>
          <a:p>
            <a:pPr marL="139700" indent="0">
              <a:buNone/>
            </a:pPr>
            <a:endParaRPr lang="en-US" i="1" dirty="0"/>
          </a:p>
          <a:p>
            <a:pPr marL="139700" indent="0">
              <a:buNone/>
            </a:pPr>
            <a:r>
              <a:rPr lang="en-US" i="1" dirty="0"/>
              <a:t>Unique envy free outcome:</a:t>
            </a:r>
          </a:p>
          <a:p>
            <a:pPr marL="139700" indent="0">
              <a:buNone/>
            </a:pPr>
            <a:r>
              <a:rPr lang="en-US" i="1" dirty="0"/>
              <a:t>A: 13, B: 24, C: 56</a:t>
            </a:r>
          </a:p>
          <a:p>
            <a:pPr marL="139700" indent="0">
              <a:buNone/>
            </a:pPr>
            <a:endParaRPr lang="en-US" i="1" dirty="0"/>
          </a:p>
          <a:p>
            <a:pPr marL="139700" indent="0">
              <a:buNone/>
            </a:pPr>
            <a:r>
              <a:rPr lang="en-US" i="1" dirty="0"/>
              <a:t>Pareto dominated by </a:t>
            </a:r>
          </a:p>
          <a:p>
            <a:pPr marL="139700" indent="0">
              <a:buNone/>
            </a:pPr>
            <a:r>
              <a:rPr lang="en-US" i="1" dirty="0"/>
              <a:t>A: 12, B: 34, C: 56</a:t>
            </a:r>
          </a:p>
        </p:txBody>
      </p:sp>
    </p:spTree>
    <p:extLst>
      <p:ext uri="{BB962C8B-B14F-4D97-AF65-F5344CB8AC3E}">
        <p14:creationId xmlns:p14="http://schemas.microsoft.com/office/powerpoint/2010/main" val="4168144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B5379-8E49-7C82-DC56-3A2B9870E5DC}"/>
              </a:ext>
            </a:extLst>
          </p:cNvPr>
          <p:cNvSpPr>
            <a:spLocks noGrp="1"/>
          </p:cNvSpPr>
          <p:nvPr>
            <p:ph type="title"/>
          </p:nvPr>
        </p:nvSpPr>
        <p:spPr/>
        <p:txBody>
          <a:bodyPr/>
          <a:lstStyle/>
          <a:p>
            <a:r>
              <a:rPr lang="en-US" dirty="0"/>
              <a:t>Overcoming impossibility</a:t>
            </a:r>
          </a:p>
        </p:txBody>
      </p:sp>
      <p:sp>
        <p:nvSpPr>
          <p:cNvPr id="3" name="Text Placeholder 2">
            <a:extLst>
              <a:ext uri="{FF2B5EF4-FFF2-40B4-BE49-F238E27FC236}">
                <a16:creationId xmlns:a16="http://schemas.microsoft.com/office/drawing/2014/main" id="{BA2C55D9-4420-AE91-F91D-48103C1DCD69}"/>
              </a:ext>
            </a:extLst>
          </p:cNvPr>
          <p:cNvSpPr>
            <a:spLocks noGrp="1"/>
          </p:cNvSpPr>
          <p:nvPr>
            <p:ph type="body" idx="1"/>
          </p:nvPr>
        </p:nvSpPr>
        <p:spPr/>
        <p:txBody>
          <a:bodyPr/>
          <a:lstStyle/>
          <a:p>
            <a:endParaRPr lang="en-US" dirty="0"/>
          </a:p>
          <a:p>
            <a:r>
              <a:rPr lang="en-US" dirty="0"/>
              <a:t>Randomization</a:t>
            </a:r>
          </a:p>
          <a:p>
            <a:endParaRPr lang="en-US" dirty="0"/>
          </a:p>
          <a:p>
            <a:r>
              <a:rPr lang="en-US" dirty="0"/>
              <a:t>Envy freeness impossible ex post</a:t>
            </a:r>
          </a:p>
          <a:p>
            <a:pPr lvl="1"/>
            <a:r>
              <a:rPr lang="en-US" dirty="0"/>
              <a:t>But can be achieved ex ante!</a:t>
            </a:r>
          </a:p>
        </p:txBody>
      </p:sp>
      <p:sp>
        <p:nvSpPr>
          <p:cNvPr id="4" name="Text Placeholder 3">
            <a:extLst>
              <a:ext uri="{FF2B5EF4-FFF2-40B4-BE49-F238E27FC236}">
                <a16:creationId xmlns:a16="http://schemas.microsoft.com/office/drawing/2014/main" id="{EE3CB694-C730-2D50-739A-143377A4552F}"/>
              </a:ext>
            </a:extLst>
          </p:cNvPr>
          <p:cNvSpPr>
            <a:spLocks noGrp="1"/>
          </p:cNvSpPr>
          <p:nvPr>
            <p:ph type="body" idx="2"/>
          </p:nvPr>
        </p:nvSpPr>
        <p:spPr/>
        <p:txBody>
          <a:bodyPr/>
          <a:lstStyle/>
          <a:p>
            <a:endParaRPr lang="en-US"/>
          </a:p>
        </p:txBody>
      </p:sp>
      <p:pic>
        <p:nvPicPr>
          <p:cNvPr id="6" name="Picture 5" descr="A picture containing shape&#10;&#10;Description automatically generated">
            <a:extLst>
              <a:ext uri="{FF2B5EF4-FFF2-40B4-BE49-F238E27FC236}">
                <a16:creationId xmlns:a16="http://schemas.microsoft.com/office/drawing/2014/main" id="{2BF273E0-D2A3-88A9-C28F-A7DFC3CEA2FF}"/>
              </a:ext>
            </a:extLst>
          </p:cNvPr>
          <p:cNvPicPr>
            <a:picLocks noChangeAspect="1"/>
          </p:cNvPicPr>
          <p:nvPr/>
        </p:nvPicPr>
        <p:blipFill>
          <a:blip r:embed="rId2"/>
          <a:stretch>
            <a:fillRect/>
          </a:stretch>
        </p:blipFill>
        <p:spPr>
          <a:xfrm>
            <a:off x="5024488" y="1140591"/>
            <a:ext cx="3518502" cy="3428284"/>
          </a:xfrm>
          <a:prstGeom prst="rect">
            <a:avLst/>
          </a:prstGeom>
        </p:spPr>
      </p:pic>
    </p:spTree>
    <p:extLst>
      <p:ext uri="{BB962C8B-B14F-4D97-AF65-F5344CB8AC3E}">
        <p14:creationId xmlns:p14="http://schemas.microsoft.com/office/powerpoint/2010/main" val="1319001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B5379-8E49-7C82-DC56-3A2B9870E5DC}"/>
              </a:ext>
            </a:extLst>
          </p:cNvPr>
          <p:cNvSpPr>
            <a:spLocks noGrp="1"/>
          </p:cNvSpPr>
          <p:nvPr>
            <p:ph type="title"/>
          </p:nvPr>
        </p:nvSpPr>
        <p:spPr/>
        <p:txBody>
          <a:bodyPr/>
          <a:lstStyle/>
          <a:p>
            <a:r>
              <a:rPr lang="en-US" dirty="0"/>
              <a:t>Overcoming impossibility</a:t>
            </a:r>
          </a:p>
        </p:txBody>
      </p:sp>
      <p:sp>
        <p:nvSpPr>
          <p:cNvPr id="3" name="Text Placeholder 2">
            <a:extLst>
              <a:ext uri="{FF2B5EF4-FFF2-40B4-BE49-F238E27FC236}">
                <a16:creationId xmlns:a16="http://schemas.microsoft.com/office/drawing/2014/main" id="{BA2C55D9-4420-AE91-F91D-48103C1DCD69}"/>
              </a:ext>
            </a:extLst>
          </p:cNvPr>
          <p:cNvSpPr>
            <a:spLocks noGrp="1"/>
          </p:cNvSpPr>
          <p:nvPr>
            <p:ph type="body" idx="1"/>
          </p:nvPr>
        </p:nvSpPr>
        <p:spPr>
          <a:xfrm>
            <a:off x="4732871" y="1133621"/>
            <a:ext cx="3999900" cy="3416400"/>
          </a:xfrm>
        </p:spPr>
        <p:txBody>
          <a:bodyPr/>
          <a:lstStyle/>
          <a:p>
            <a:endParaRPr lang="en-US" dirty="0"/>
          </a:p>
          <a:p>
            <a:r>
              <a:rPr lang="en-US" dirty="0"/>
              <a:t>Approximation</a:t>
            </a:r>
          </a:p>
          <a:p>
            <a:endParaRPr lang="en-US" dirty="0"/>
          </a:p>
          <a:p>
            <a:r>
              <a:rPr lang="en-US" dirty="0"/>
              <a:t>Envy freeness impossible in general</a:t>
            </a:r>
          </a:p>
          <a:p>
            <a:pPr lvl="1"/>
            <a:r>
              <a:rPr lang="en-US" dirty="0"/>
              <a:t>Two agents like same item</a:t>
            </a:r>
          </a:p>
          <a:p>
            <a:pPr lvl="1"/>
            <a:r>
              <a:rPr lang="en-US" dirty="0"/>
              <a:t>But can achieve envy free up to one item (EF1)</a:t>
            </a:r>
          </a:p>
        </p:txBody>
      </p:sp>
      <p:sp>
        <p:nvSpPr>
          <p:cNvPr id="4" name="Text Placeholder 3">
            <a:extLst>
              <a:ext uri="{FF2B5EF4-FFF2-40B4-BE49-F238E27FC236}">
                <a16:creationId xmlns:a16="http://schemas.microsoft.com/office/drawing/2014/main" id="{EE3CB694-C730-2D50-739A-143377A4552F}"/>
              </a:ext>
            </a:extLst>
          </p:cNvPr>
          <p:cNvSpPr>
            <a:spLocks noGrp="1"/>
          </p:cNvSpPr>
          <p:nvPr>
            <p:ph type="body" idx="2"/>
          </p:nvPr>
        </p:nvSpPr>
        <p:spPr>
          <a:xfrm>
            <a:off x="496685" y="1282075"/>
            <a:ext cx="3999900" cy="3416400"/>
          </a:xfrm>
        </p:spPr>
        <p:txBody>
          <a:bodyPr/>
          <a:lstStyle/>
          <a:p>
            <a:endParaRPr lang="en-US" dirty="0"/>
          </a:p>
          <a:p>
            <a:endParaRPr lang="en-US" dirty="0"/>
          </a:p>
          <a:p>
            <a:endParaRPr lang="en-US" dirty="0"/>
          </a:p>
          <a:p>
            <a:endParaRPr lang="en-US" dirty="0"/>
          </a:p>
          <a:p>
            <a:pPr marL="139700" indent="0">
              <a:buNone/>
            </a:pPr>
            <a:r>
              <a:rPr lang="en-US" dirty="0"/>
              <a:t>Picking sequence:</a:t>
            </a:r>
          </a:p>
          <a:p>
            <a:pPr marL="139700" indent="0">
              <a:buNone/>
            </a:pPr>
            <a:endParaRPr lang="en-US" dirty="0"/>
          </a:p>
          <a:p>
            <a:pPr marL="139700" indent="0">
              <a:buNone/>
            </a:pPr>
            <a:r>
              <a:rPr lang="en-US" dirty="0"/>
              <a:t>1 2 3 4 1 2 3 4 …. </a:t>
            </a:r>
          </a:p>
        </p:txBody>
      </p:sp>
    </p:spTree>
    <p:extLst>
      <p:ext uri="{BB962C8B-B14F-4D97-AF65-F5344CB8AC3E}">
        <p14:creationId xmlns:p14="http://schemas.microsoft.com/office/powerpoint/2010/main" val="2678377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a:extLst>
              <a:ext uri="{FF2B5EF4-FFF2-40B4-BE49-F238E27FC236}">
                <a16:creationId xmlns:a16="http://schemas.microsoft.com/office/drawing/2014/main" id="{5CF36DAA-AEF4-A93E-D0FB-4566C8BE3ABF}"/>
              </a:ext>
            </a:extLst>
          </p:cNvPr>
          <p:cNvSpPr>
            <a:spLocks noGrp="1" noChangeArrowheads="1"/>
          </p:cNvSpPr>
          <p:nvPr>
            <p:ph type="title"/>
          </p:nvPr>
        </p:nvSpPr>
        <p:spPr/>
        <p:txBody>
          <a:bodyPr/>
          <a:lstStyle/>
          <a:p>
            <a:pPr eaLnBrk="1" hangingPunct="1"/>
            <a:r>
              <a:rPr lang="en-AU" altLang="en-US" dirty="0">
                <a:ea typeface="ＭＳ Ｐゴシック" panose="020B0600070205080204" pitchFamily="34" charset="-128"/>
              </a:rPr>
              <a:t>Dealing with strategic play       </a:t>
            </a:r>
            <a:endParaRPr lang="en-AU" altLang="en-US" sz="1800" dirty="0">
              <a:ea typeface="ＭＳ Ｐゴシック" panose="020B0600070205080204" pitchFamily="34" charset="-128"/>
            </a:endParaRPr>
          </a:p>
        </p:txBody>
      </p:sp>
      <p:sp>
        <p:nvSpPr>
          <p:cNvPr id="68611" name="Rectangle 2">
            <a:extLst>
              <a:ext uri="{FF2B5EF4-FFF2-40B4-BE49-F238E27FC236}">
                <a16:creationId xmlns:a16="http://schemas.microsoft.com/office/drawing/2014/main" id="{9546B3D6-B61F-F17C-4BA0-FDD3DD607E05}"/>
              </a:ext>
            </a:extLst>
          </p:cNvPr>
          <p:cNvSpPr>
            <a:spLocks noGrp="1" noChangeArrowheads="1"/>
          </p:cNvSpPr>
          <p:nvPr>
            <p:ph idx="1"/>
          </p:nvPr>
        </p:nvSpPr>
        <p:spPr/>
        <p:txBody>
          <a:bodyPr/>
          <a:lstStyle/>
          <a:p>
            <a:pPr lvl="1" eaLnBrk="1" hangingPunct="1"/>
            <a:endParaRPr lang="en-AU" altLang="en-US" dirty="0">
              <a:ea typeface="ＭＳ Ｐゴシック" panose="020B0600070205080204" pitchFamily="34" charset="-128"/>
            </a:endParaRPr>
          </a:p>
          <a:p>
            <a:pPr eaLnBrk="1" hangingPunct="1"/>
            <a:r>
              <a:rPr lang="en-AU" altLang="en-US" dirty="0">
                <a:ea typeface="ＭＳ Ｐゴシック" panose="020B0600070205080204" pitchFamily="34" charset="-128"/>
              </a:rPr>
              <a:t>The DRAFT mechanism is not strategy proof</a:t>
            </a:r>
          </a:p>
          <a:p>
            <a:pPr lvl="1" eaLnBrk="1" hangingPunct="1"/>
            <a:r>
              <a:rPr lang="en-AU" altLang="en-US" dirty="0">
                <a:ea typeface="ＭＳ Ｐゴシック" panose="020B0600070205080204" pitchFamily="34" charset="-128"/>
              </a:rPr>
              <a:t>Captain1 can get a better team by picking players out of order</a:t>
            </a:r>
          </a:p>
          <a:p>
            <a:pPr lvl="1" eaLnBrk="1" hangingPunct="1"/>
            <a:r>
              <a:rPr lang="en-AU" altLang="en-US" dirty="0">
                <a:ea typeface="ＭＳ Ｐゴシック" panose="020B0600070205080204" pitchFamily="34" charset="-128"/>
              </a:rPr>
              <a:t>No need for Captian1 to pick early on a player that he likes but Captain2 dislikes</a:t>
            </a:r>
          </a:p>
          <a:p>
            <a:pPr lvl="1" eaLnBrk="1" hangingPunct="1"/>
            <a:r>
              <a:rPr lang="en-AU" altLang="en-US" dirty="0">
                <a:ea typeface="ＭＳ Ｐゴシック" panose="020B0600070205080204" pitchFamily="34" charset="-128"/>
              </a:rPr>
              <a:t>And vice versa</a:t>
            </a:r>
          </a:p>
        </p:txBody>
      </p:sp>
    </p:spTree>
    <p:extLst>
      <p:ext uri="{BB962C8B-B14F-4D97-AF65-F5344CB8AC3E}">
        <p14:creationId xmlns:p14="http://schemas.microsoft.com/office/powerpoint/2010/main" val="1913495371"/>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a:extLst>
              <a:ext uri="{FF2B5EF4-FFF2-40B4-BE49-F238E27FC236}">
                <a16:creationId xmlns:a16="http://schemas.microsoft.com/office/drawing/2014/main" id="{6A2689A7-E6C3-3D22-4D68-145DA113CC8E}"/>
              </a:ext>
            </a:extLst>
          </p:cNvPr>
          <p:cNvSpPr>
            <a:spLocks noGrp="1" noChangeArrowheads="1"/>
          </p:cNvSpPr>
          <p:nvPr>
            <p:ph type="title"/>
          </p:nvPr>
        </p:nvSpPr>
        <p:spPr/>
        <p:txBody>
          <a:bodyPr/>
          <a:lstStyle/>
          <a:p>
            <a:pPr eaLnBrk="1" hangingPunct="1"/>
            <a:r>
              <a:rPr lang="en-AU" altLang="en-US">
                <a:ea typeface="ＭＳ Ｐゴシック" panose="020B0600070205080204" pitchFamily="34" charset="-128"/>
              </a:rPr>
              <a:t>Strategic play</a:t>
            </a:r>
          </a:p>
        </p:txBody>
      </p:sp>
      <p:sp>
        <p:nvSpPr>
          <p:cNvPr id="70659" name="Rectangle 2">
            <a:extLst>
              <a:ext uri="{FF2B5EF4-FFF2-40B4-BE49-F238E27FC236}">
                <a16:creationId xmlns:a16="http://schemas.microsoft.com/office/drawing/2014/main" id="{93FD5956-ABC8-B682-A1BF-72C5C986A84A}"/>
              </a:ext>
            </a:extLst>
          </p:cNvPr>
          <p:cNvSpPr>
            <a:spLocks noGrp="1" noChangeArrowheads="1"/>
          </p:cNvSpPr>
          <p:nvPr>
            <p:ph idx="1"/>
          </p:nvPr>
        </p:nvSpPr>
        <p:spPr/>
        <p:txBody>
          <a:bodyPr/>
          <a:lstStyle/>
          <a:p>
            <a:pPr eaLnBrk="1" hangingPunct="1"/>
            <a:r>
              <a:rPr lang="en-AU" altLang="en-US">
                <a:ea typeface="ＭＳ Ｐゴシック" panose="020B0600070205080204" pitchFamily="34" charset="-128"/>
              </a:rPr>
              <a:t>What is equilibrium behaviour?</a:t>
            </a:r>
          </a:p>
          <a:p>
            <a:pPr lvl="1" eaLnBrk="1" hangingPunct="1"/>
            <a:r>
              <a:rPr lang="en-AU" altLang="en-US">
                <a:ea typeface="ＭＳ Ｐゴシック" panose="020B0600070205080204" pitchFamily="34" charset="-128"/>
              </a:rPr>
              <a:t>Nash equilibrium: no captain can do better by deviating from this strategy</a:t>
            </a:r>
          </a:p>
          <a:p>
            <a:pPr lvl="1" eaLnBrk="1" hangingPunct="1"/>
            <a:endParaRPr lang="en-AU" altLang="en-US">
              <a:ea typeface="ＭＳ Ｐゴシック" panose="020B0600070205080204" pitchFamily="34" charset="-128"/>
            </a:endParaRPr>
          </a:p>
          <a:p>
            <a:pPr lvl="1" eaLnBrk="1" hangingPunct="1"/>
            <a:r>
              <a:rPr lang="en-AU" altLang="en-US">
                <a:ea typeface="ＭＳ Ｐゴシック" panose="020B0600070205080204" pitchFamily="34" charset="-128"/>
              </a:rPr>
              <a:t>Subgame perfect Nash equilibrium: at each move of this repeated game, play Nash equilibrium </a:t>
            </a:r>
          </a:p>
        </p:txBody>
      </p:sp>
    </p:spTree>
    <p:extLst>
      <p:ext uri="{BB962C8B-B14F-4D97-AF65-F5344CB8AC3E}">
        <p14:creationId xmlns:p14="http://schemas.microsoft.com/office/powerpoint/2010/main" val="3779913556"/>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a:extLst>
              <a:ext uri="{FF2B5EF4-FFF2-40B4-BE49-F238E27FC236}">
                <a16:creationId xmlns:a16="http://schemas.microsoft.com/office/drawing/2014/main" id="{B24BAC1B-B76E-9A60-98B1-99C0BEDBC699}"/>
              </a:ext>
            </a:extLst>
          </p:cNvPr>
          <p:cNvSpPr>
            <a:spLocks noGrp="1" noChangeArrowheads="1"/>
          </p:cNvSpPr>
          <p:nvPr>
            <p:ph type="title"/>
          </p:nvPr>
        </p:nvSpPr>
        <p:spPr/>
        <p:txBody>
          <a:bodyPr/>
          <a:lstStyle/>
          <a:p>
            <a:pPr eaLnBrk="1" hangingPunct="1"/>
            <a:r>
              <a:rPr lang="en-AU" altLang="en-US">
                <a:ea typeface="ＭＳ Ｐゴシック" panose="020B0600070205080204" pitchFamily="34" charset="-128"/>
              </a:rPr>
              <a:t>Strategic play</a:t>
            </a:r>
          </a:p>
        </p:txBody>
      </p:sp>
      <p:sp>
        <p:nvSpPr>
          <p:cNvPr id="72707" name="Rectangle 2">
            <a:extLst>
              <a:ext uri="{FF2B5EF4-FFF2-40B4-BE49-F238E27FC236}">
                <a16:creationId xmlns:a16="http://schemas.microsoft.com/office/drawing/2014/main" id="{F3178C98-4355-7AD7-8A6B-F6D4347B1393}"/>
              </a:ext>
            </a:extLst>
          </p:cNvPr>
          <p:cNvSpPr>
            <a:spLocks noGrp="1" noChangeArrowheads="1"/>
          </p:cNvSpPr>
          <p:nvPr>
            <p:ph idx="1"/>
          </p:nvPr>
        </p:nvSpPr>
        <p:spPr/>
        <p:txBody>
          <a:bodyPr/>
          <a:lstStyle/>
          <a:p>
            <a:pPr eaLnBrk="1" hangingPunct="1"/>
            <a:r>
              <a:rPr lang="en-AU" altLang="en-US">
                <a:ea typeface="ＭＳ Ｐゴシック" panose="020B0600070205080204" pitchFamily="34" charset="-128"/>
              </a:rPr>
              <a:t>With 2 agents</a:t>
            </a:r>
          </a:p>
          <a:p>
            <a:pPr lvl="1" eaLnBrk="1" hangingPunct="1"/>
            <a:r>
              <a:rPr lang="en-AU" altLang="en-US">
                <a:ea typeface="ＭＳ Ｐゴシック" panose="020B0600070205080204" pitchFamily="34" charset="-128"/>
              </a:rPr>
              <a:t>There is unique subgame perfect Nash equilibrium</a:t>
            </a:r>
          </a:p>
          <a:p>
            <a:pPr lvl="1" eaLnBrk="1" hangingPunct="1"/>
            <a:r>
              <a:rPr lang="en-AU" altLang="en-US">
                <a:ea typeface="ＭＳ Ｐゴシック" panose="020B0600070205080204" pitchFamily="34" charset="-128"/>
              </a:rPr>
              <a:t>Challenge:  there is an exponential number of possible partitions to consider!</a:t>
            </a:r>
          </a:p>
        </p:txBody>
      </p:sp>
      <p:pic>
        <p:nvPicPr>
          <p:cNvPr id="72708" name="Picture 6" descr="5-3-permtree.gif">
            <a:extLst>
              <a:ext uri="{FF2B5EF4-FFF2-40B4-BE49-F238E27FC236}">
                <a16:creationId xmlns:a16="http://schemas.microsoft.com/office/drawing/2014/main" id="{34E2A3AD-7D0A-214D-D686-420F8EDD1E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628900"/>
            <a:ext cx="2847975" cy="211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216400"/>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a:extLst>
              <a:ext uri="{FF2B5EF4-FFF2-40B4-BE49-F238E27FC236}">
                <a16:creationId xmlns:a16="http://schemas.microsoft.com/office/drawing/2014/main" id="{2C6AFEC8-FD38-F8EE-ED1C-C41DCE52CA3A}"/>
              </a:ext>
            </a:extLst>
          </p:cNvPr>
          <p:cNvSpPr>
            <a:spLocks noGrp="1" noChangeArrowheads="1"/>
          </p:cNvSpPr>
          <p:nvPr>
            <p:ph type="title"/>
          </p:nvPr>
        </p:nvSpPr>
        <p:spPr/>
        <p:txBody>
          <a:bodyPr/>
          <a:lstStyle/>
          <a:p>
            <a:pPr eaLnBrk="1" hangingPunct="1"/>
            <a:r>
              <a:rPr lang="en-AU" altLang="en-US">
                <a:ea typeface="ＭＳ Ｐゴシック" panose="020B0600070205080204" pitchFamily="34" charset="-128"/>
              </a:rPr>
              <a:t>Strategic play</a:t>
            </a:r>
          </a:p>
        </p:txBody>
      </p:sp>
      <p:sp>
        <p:nvSpPr>
          <p:cNvPr id="74755" name="Rectangle 2">
            <a:extLst>
              <a:ext uri="{FF2B5EF4-FFF2-40B4-BE49-F238E27FC236}">
                <a16:creationId xmlns:a16="http://schemas.microsoft.com/office/drawing/2014/main" id="{F7C26CF9-45D1-2E1B-8C2D-27C3436774C8}"/>
              </a:ext>
            </a:extLst>
          </p:cNvPr>
          <p:cNvSpPr>
            <a:spLocks noGrp="1" noChangeArrowheads="1"/>
          </p:cNvSpPr>
          <p:nvPr>
            <p:ph idx="1"/>
          </p:nvPr>
        </p:nvSpPr>
        <p:spPr/>
        <p:txBody>
          <a:bodyPr/>
          <a:lstStyle/>
          <a:p>
            <a:pPr eaLnBrk="1" hangingPunct="1"/>
            <a:r>
              <a:rPr lang="en-AU" altLang="en-US">
                <a:ea typeface="ＭＳ Ｐゴシック" panose="020B0600070205080204" pitchFamily="34" charset="-128"/>
              </a:rPr>
              <a:t>With 2 agents</a:t>
            </a:r>
          </a:p>
          <a:p>
            <a:pPr lvl="1" eaLnBrk="1" hangingPunct="1"/>
            <a:r>
              <a:rPr lang="en-AU" altLang="en-US">
                <a:ea typeface="ＭＳ Ｐゴシック" panose="020B0600070205080204" pitchFamily="34" charset="-128"/>
              </a:rPr>
              <a:t>There is unique subgame perfect Nash equilibrium</a:t>
            </a:r>
          </a:p>
          <a:p>
            <a:pPr lvl="1" eaLnBrk="1" hangingPunct="1"/>
            <a:r>
              <a:rPr lang="en-AU" altLang="en-US">
                <a:ea typeface="ＭＳ Ｐゴシック" panose="020B0600070205080204" pitchFamily="34" charset="-128"/>
              </a:rPr>
              <a:t>It can be found in linear time</a:t>
            </a:r>
          </a:p>
          <a:p>
            <a:pPr lvl="2" eaLnBrk="1" hangingPunct="1"/>
            <a:endParaRPr lang="en-AU" altLang="en-US">
              <a:ea typeface="ＭＳ Ｐゴシック" panose="020B0600070205080204" pitchFamily="34" charset="-128"/>
            </a:endParaRPr>
          </a:p>
        </p:txBody>
      </p:sp>
      <p:pic>
        <p:nvPicPr>
          <p:cNvPr id="74756" name="Picture 6" descr="5-3-permtree.gif">
            <a:extLst>
              <a:ext uri="{FF2B5EF4-FFF2-40B4-BE49-F238E27FC236}">
                <a16:creationId xmlns:a16="http://schemas.microsoft.com/office/drawing/2014/main" id="{4F1B150A-16B6-12E3-435E-DE64E2636E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628900"/>
            <a:ext cx="2847975" cy="211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Box 4">
            <a:extLst>
              <a:ext uri="{FF2B5EF4-FFF2-40B4-BE49-F238E27FC236}">
                <a16:creationId xmlns:a16="http://schemas.microsoft.com/office/drawing/2014/main" id="{05BFDE3D-FCF9-CF36-99D5-CBE693999205}"/>
              </a:ext>
            </a:extLst>
          </p:cNvPr>
          <p:cNvSpPr txBox="1">
            <a:spLocks noChangeArrowheads="1"/>
          </p:cNvSpPr>
          <p:nvPr/>
        </p:nvSpPr>
        <p:spPr bwMode="auto">
          <a:xfrm>
            <a:off x="1714500" y="2743200"/>
            <a:ext cx="425648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bg1"/>
                </a:solidFill>
                <a:latin typeface="Arial" panose="020B0604020202020204" pitchFamily="34" charset="0"/>
                <a:ea typeface="ＭＳ Ｐゴシック" panose="020B0600070205080204" pitchFamily="34" charset="-128"/>
              </a:defRPr>
            </a:lvl2pPr>
            <a:lvl3pPr eaLnBrk="0" hangingPunct="0">
              <a:defRPr sz="2400">
                <a:solidFill>
                  <a:schemeClr val="bg1"/>
                </a:solidFill>
                <a:latin typeface="Arial" panose="020B0604020202020204" pitchFamily="34" charset="0"/>
                <a:ea typeface="ＭＳ Ｐゴシック" panose="020B0600070205080204" pitchFamily="34" charset="-128"/>
              </a:defRPr>
            </a:lvl3pPr>
            <a:lvl4pPr eaLnBrk="0" hangingPunct="0">
              <a:defRPr sz="2400">
                <a:solidFill>
                  <a:schemeClr val="bg1"/>
                </a:solidFill>
                <a:latin typeface="Arial" panose="020B0604020202020204" pitchFamily="34" charset="0"/>
                <a:ea typeface="ＭＳ Ｐゴシック" panose="020B0600070205080204" pitchFamily="34" charset="-128"/>
              </a:defRPr>
            </a:lvl4pPr>
            <a:lvl5pPr eaLnBrk="0" hangingPunct="0">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en-US" sz="1500">
                <a:solidFill>
                  <a:schemeClr val="tx1"/>
                </a:solidFill>
              </a:rPr>
              <a:t>THM:</a:t>
            </a:r>
          </a:p>
          <a:p>
            <a:pPr eaLnBrk="1" hangingPunct="1"/>
            <a:r>
              <a:rPr lang="en-US" altLang="en-US" sz="1500">
                <a:solidFill>
                  <a:schemeClr val="tx1"/>
                </a:solidFill>
              </a:rPr>
              <a:t>SPNE(P1,P2,policy) = </a:t>
            </a:r>
          </a:p>
          <a:p>
            <a:pPr eaLnBrk="1" hangingPunct="1"/>
            <a:r>
              <a:rPr lang="en-US" altLang="en-US" sz="1500">
                <a:solidFill>
                  <a:schemeClr val="tx1"/>
                </a:solidFill>
              </a:rPr>
              <a:t>   allocate(rev(P2),rev(P1), rev(policy))</a:t>
            </a:r>
          </a:p>
        </p:txBody>
      </p:sp>
      <p:sp>
        <p:nvSpPr>
          <p:cNvPr id="74758" name="TextBox 5">
            <a:extLst>
              <a:ext uri="{FF2B5EF4-FFF2-40B4-BE49-F238E27FC236}">
                <a16:creationId xmlns:a16="http://schemas.microsoft.com/office/drawing/2014/main" id="{EDFBE247-79E7-A46C-3767-EFF794C3EBD0}"/>
              </a:ext>
            </a:extLst>
          </p:cNvPr>
          <p:cNvSpPr txBox="1">
            <a:spLocks noChangeArrowheads="1"/>
          </p:cNvSpPr>
          <p:nvPr/>
        </p:nvSpPr>
        <p:spPr bwMode="auto">
          <a:xfrm>
            <a:off x="1714500" y="4057650"/>
            <a:ext cx="33147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bg1"/>
                </a:solidFill>
                <a:latin typeface="Arial" panose="020B0604020202020204" pitchFamily="34" charset="0"/>
                <a:ea typeface="ＭＳ Ｐゴシック" panose="020B0600070205080204" pitchFamily="34" charset="-128"/>
              </a:defRPr>
            </a:lvl2pPr>
            <a:lvl3pPr eaLnBrk="0" hangingPunct="0">
              <a:defRPr sz="2400">
                <a:solidFill>
                  <a:schemeClr val="bg1"/>
                </a:solidFill>
                <a:latin typeface="Arial" panose="020B0604020202020204" pitchFamily="34" charset="0"/>
                <a:ea typeface="ＭＳ Ｐゴシック" panose="020B0600070205080204" pitchFamily="34" charset="-128"/>
              </a:defRPr>
            </a:lvl3pPr>
            <a:lvl4pPr eaLnBrk="0" hangingPunct="0">
              <a:defRPr sz="2400">
                <a:solidFill>
                  <a:schemeClr val="bg1"/>
                </a:solidFill>
                <a:latin typeface="Arial" panose="020B0604020202020204" pitchFamily="34" charset="0"/>
                <a:ea typeface="ＭＳ Ｐゴシック" panose="020B0600070205080204" pitchFamily="34" charset="-128"/>
              </a:defRPr>
            </a:lvl4pPr>
            <a:lvl5pPr eaLnBrk="0" hangingPunct="0">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en-US" sz="1050">
                <a:solidFill>
                  <a:schemeClr val="tx1"/>
                </a:solidFill>
              </a:rPr>
              <a:t>Generalizes [Kohler and Chandraesekaran (1971)] who prove this for alternating policy</a:t>
            </a:r>
          </a:p>
        </p:txBody>
      </p:sp>
    </p:spTree>
    <p:extLst>
      <p:ext uri="{BB962C8B-B14F-4D97-AF65-F5344CB8AC3E}">
        <p14:creationId xmlns:p14="http://schemas.microsoft.com/office/powerpoint/2010/main" val="2400248676"/>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a:extLst>
              <a:ext uri="{FF2B5EF4-FFF2-40B4-BE49-F238E27FC236}">
                <a16:creationId xmlns:a16="http://schemas.microsoft.com/office/drawing/2014/main" id="{0B502200-36FC-7EBC-5586-A80840F8F87E}"/>
              </a:ext>
            </a:extLst>
          </p:cNvPr>
          <p:cNvSpPr>
            <a:spLocks noGrp="1" noChangeArrowheads="1"/>
          </p:cNvSpPr>
          <p:nvPr>
            <p:ph type="title"/>
          </p:nvPr>
        </p:nvSpPr>
        <p:spPr/>
        <p:txBody>
          <a:bodyPr/>
          <a:lstStyle/>
          <a:p>
            <a:pPr eaLnBrk="1" hangingPunct="1"/>
            <a:r>
              <a:rPr lang="en-AU" altLang="en-US">
                <a:ea typeface="ＭＳ Ｐゴシック" panose="020B0600070205080204" pitchFamily="34" charset="-128"/>
              </a:rPr>
              <a:t>Strategic play</a:t>
            </a:r>
          </a:p>
        </p:txBody>
      </p:sp>
      <p:sp>
        <p:nvSpPr>
          <p:cNvPr id="76803" name="Rectangle 2">
            <a:extLst>
              <a:ext uri="{FF2B5EF4-FFF2-40B4-BE49-F238E27FC236}">
                <a16:creationId xmlns:a16="http://schemas.microsoft.com/office/drawing/2014/main" id="{187C5EA5-B161-B5ED-AEE3-87A006DE1C83}"/>
              </a:ext>
            </a:extLst>
          </p:cNvPr>
          <p:cNvSpPr>
            <a:spLocks noGrp="1" noChangeArrowheads="1"/>
          </p:cNvSpPr>
          <p:nvPr>
            <p:ph idx="1"/>
          </p:nvPr>
        </p:nvSpPr>
        <p:spPr/>
        <p:txBody>
          <a:bodyPr/>
          <a:lstStyle/>
          <a:p>
            <a:pPr eaLnBrk="1" hangingPunct="1"/>
            <a:r>
              <a:rPr lang="en-AU" altLang="en-US">
                <a:ea typeface="ＭＳ Ｐゴシック" panose="020B0600070205080204" pitchFamily="34" charset="-128"/>
              </a:rPr>
              <a:t>With 2 agents</a:t>
            </a:r>
          </a:p>
          <a:p>
            <a:pPr lvl="1" eaLnBrk="1" hangingPunct="1"/>
            <a:r>
              <a:rPr lang="en-AU" altLang="en-US">
                <a:ea typeface="ＭＳ Ｐゴシック" panose="020B0600070205080204" pitchFamily="34" charset="-128"/>
              </a:rPr>
              <a:t>There is unique subgame perfect Nash equilibrium</a:t>
            </a:r>
          </a:p>
          <a:p>
            <a:pPr lvl="1" eaLnBrk="1" hangingPunct="1"/>
            <a:r>
              <a:rPr lang="en-AU" altLang="en-US">
                <a:ea typeface="ＭＳ Ｐゴシック" panose="020B0600070205080204" pitchFamily="34" charset="-128"/>
              </a:rPr>
              <a:t>It can be found in linear time</a:t>
            </a:r>
          </a:p>
          <a:p>
            <a:pPr lvl="1" eaLnBrk="1" hangingPunct="1"/>
            <a:r>
              <a:rPr lang="en-AU" altLang="en-US">
                <a:ea typeface="ＭＳ Ｐゴシック" panose="020B0600070205080204" pitchFamily="34" charset="-128"/>
              </a:rPr>
              <a:t>And optimal policy remains alternating</a:t>
            </a:r>
          </a:p>
          <a:p>
            <a:pPr lvl="2" eaLnBrk="1" hangingPunct="1"/>
            <a:endParaRPr lang="en-AU" altLang="en-US">
              <a:ea typeface="ＭＳ Ｐゴシック" panose="020B0600070205080204" pitchFamily="34" charset="-128"/>
            </a:endParaRPr>
          </a:p>
        </p:txBody>
      </p:sp>
      <p:pic>
        <p:nvPicPr>
          <p:cNvPr id="76804" name="Picture 6" descr="5-3-permtree.gif">
            <a:extLst>
              <a:ext uri="{FF2B5EF4-FFF2-40B4-BE49-F238E27FC236}">
                <a16:creationId xmlns:a16="http://schemas.microsoft.com/office/drawing/2014/main" id="{07594723-FE45-C70F-6E9E-E940EA134F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628900"/>
            <a:ext cx="2847975" cy="211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Box 6">
            <a:extLst>
              <a:ext uri="{FF2B5EF4-FFF2-40B4-BE49-F238E27FC236}">
                <a16:creationId xmlns:a16="http://schemas.microsoft.com/office/drawing/2014/main" id="{32639B38-9ABD-7BD6-FEA2-F6F5D2F5FB39}"/>
              </a:ext>
            </a:extLst>
          </p:cNvPr>
          <p:cNvSpPr txBox="1">
            <a:spLocks noChangeArrowheads="1"/>
          </p:cNvSpPr>
          <p:nvPr/>
        </p:nvSpPr>
        <p:spPr bwMode="auto">
          <a:xfrm>
            <a:off x="1543050" y="3086100"/>
            <a:ext cx="35433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bg1"/>
                </a:solidFill>
                <a:latin typeface="Arial" panose="020B0604020202020204" pitchFamily="34" charset="0"/>
                <a:ea typeface="ＭＳ Ｐゴシック" panose="020B0600070205080204" pitchFamily="34" charset="-128"/>
              </a:defRPr>
            </a:lvl2pPr>
            <a:lvl3pPr eaLnBrk="0" hangingPunct="0">
              <a:defRPr sz="2400">
                <a:solidFill>
                  <a:schemeClr val="bg1"/>
                </a:solidFill>
                <a:latin typeface="Arial" panose="020B0604020202020204" pitchFamily="34" charset="0"/>
                <a:ea typeface="ＭＳ Ｐゴシック" panose="020B0600070205080204" pitchFamily="34" charset="-128"/>
              </a:defRPr>
            </a:lvl3pPr>
            <a:lvl4pPr eaLnBrk="0" hangingPunct="0">
              <a:defRPr sz="2400">
                <a:solidFill>
                  <a:schemeClr val="bg1"/>
                </a:solidFill>
                <a:latin typeface="Arial" panose="020B0604020202020204" pitchFamily="34" charset="0"/>
                <a:ea typeface="ＭＳ Ｐゴシック" panose="020B0600070205080204" pitchFamily="34" charset="-128"/>
              </a:defRPr>
            </a:lvl4pPr>
            <a:lvl5pPr eaLnBrk="0" hangingPunct="0">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lvl="2" eaLnBrk="1" hangingPunct="1"/>
            <a:r>
              <a:rPr lang="en-US" altLang="en-US" sz="1350">
                <a:solidFill>
                  <a:schemeClr val="tx1"/>
                </a:solidFill>
              </a:rPr>
              <a:t>THM: Alternating policy maximizes the expected sum of utilities supposing Borda scoring and agents acting strategically</a:t>
            </a:r>
            <a:endParaRPr lang="en-AU" altLang="en-US" sz="1350">
              <a:solidFill>
                <a:schemeClr val="tx1"/>
              </a:solidFill>
            </a:endParaRPr>
          </a:p>
          <a:p>
            <a:pPr eaLnBrk="1" hangingPunct="1"/>
            <a:endParaRPr lang="en-US" altLang="en-US" sz="1350"/>
          </a:p>
        </p:txBody>
      </p:sp>
    </p:spTree>
    <p:extLst>
      <p:ext uri="{BB962C8B-B14F-4D97-AF65-F5344CB8AC3E}">
        <p14:creationId xmlns:p14="http://schemas.microsoft.com/office/powerpoint/2010/main" val="4062701072"/>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a:extLst>
              <a:ext uri="{FF2B5EF4-FFF2-40B4-BE49-F238E27FC236}">
                <a16:creationId xmlns:a16="http://schemas.microsoft.com/office/drawing/2014/main" id="{A7B9E770-DFFE-7FFC-FCFF-06E9FBFAED7F}"/>
              </a:ext>
            </a:extLst>
          </p:cNvPr>
          <p:cNvSpPr>
            <a:spLocks noGrp="1" noChangeArrowheads="1"/>
          </p:cNvSpPr>
          <p:nvPr>
            <p:ph type="title"/>
          </p:nvPr>
        </p:nvSpPr>
        <p:spPr/>
        <p:txBody>
          <a:bodyPr/>
          <a:lstStyle/>
          <a:p>
            <a:pPr eaLnBrk="1" hangingPunct="1"/>
            <a:r>
              <a:rPr lang="en-AU" altLang="en-US">
                <a:ea typeface="ＭＳ Ｐゴシック" panose="020B0600070205080204" pitchFamily="34" charset="-128"/>
              </a:rPr>
              <a:t>Strategic play</a:t>
            </a:r>
          </a:p>
        </p:txBody>
      </p:sp>
      <p:sp>
        <p:nvSpPr>
          <p:cNvPr id="78851" name="Rectangle 2">
            <a:extLst>
              <a:ext uri="{FF2B5EF4-FFF2-40B4-BE49-F238E27FC236}">
                <a16:creationId xmlns:a16="http://schemas.microsoft.com/office/drawing/2014/main" id="{5B1B783C-3EB0-14DF-AF22-CEEF2B7A96DE}"/>
              </a:ext>
            </a:extLst>
          </p:cNvPr>
          <p:cNvSpPr>
            <a:spLocks noGrp="1" noChangeArrowheads="1"/>
          </p:cNvSpPr>
          <p:nvPr>
            <p:ph idx="1"/>
          </p:nvPr>
        </p:nvSpPr>
        <p:spPr/>
        <p:txBody>
          <a:bodyPr/>
          <a:lstStyle/>
          <a:p>
            <a:pPr eaLnBrk="1" hangingPunct="1"/>
            <a:r>
              <a:rPr lang="en-AU" altLang="en-US" dirty="0">
                <a:ea typeface="ＭＳ Ｐゴシック" panose="020B0600070205080204" pitchFamily="34" charset="-128"/>
              </a:rPr>
              <a:t>With 3 agents</a:t>
            </a:r>
          </a:p>
          <a:p>
            <a:pPr lvl="1" eaLnBrk="1" hangingPunct="1"/>
            <a:r>
              <a:rPr lang="en-AU" altLang="en-US" dirty="0">
                <a:ea typeface="ＭＳ Ｐゴシック" panose="020B0600070205080204" pitchFamily="34" charset="-128"/>
              </a:rPr>
              <a:t>There can be an exponential number of subgame perfect Nash equilibrium</a:t>
            </a:r>
          </a:p>
          <a:p>
            <a:pPr eaLnBrk="1" hangingPunct="1"/>
            <a:endParaRPr lang="en-AU" altLang="en-US" dirty="0">
              <a:ea typeface="ＭＳ Ｐゴシック" panose="020B0600070205080204" pitchFamily="34" charset="-128"/>
            </a:endParaRPr>
          </a:p>
          <a:p>
            <a:pPr eaLnBrk="1" hangingPunct="1"/>
            <a:r>
              <a:rPr lang="en-AU" altLang="en-US" dirty="0">
                <a:ea typeface="ＭＳ Ｐゴシック" panose="020B0600070205080204" pitchFamily="34" charset="-128"/>
              </a:rPr>
              <a:t>Open question</a:t>
            </a:r>
          </a:p>
          <a:p>
            <a:pPr lvl="1" eaLnBrk="1" hangingPunct="1"/>
            <a:r>
              <a:rPr lang="en-AU" altLang="en-US" dirty="0">
                <a:ea typeface="ＭＳ Ｐゴシック" panose="020B0600070205080204" pitchFamily="34" charset="-128"/>
              </a:rPr>
              <a:t>Complexity of computing one of them</a:t>
            </a:r>
          </a:p>
          <a:p>
            <a:pPr lvl="1" eaLnBrk="1" hangingPunct="1">
              <a:buFont typeface="Wingdings" pitchFamily="2" charset="2"/>
              <a:buNone/>
            </a:pPr>
            <a:endParaRPr lang="en-AU" altLang="en-US" dirty="0">
              <a:ea typeface="ＭＳ Ｐゴシック" panose="020B0600070205080204" pitchFamily="34" charset="-128"/>
            </a:endParaRPr>
          </a:p>
        </p:txBody>
      </p:sp>
    </p:spTree>
    <p:extLst>
      <p:ext uri="{BB962C8B-B14F-4D97-AF65-F5344CB8AC3E}">
        <p14:creationId xmlns:p14="http://schemas.microsoft.com/office/powerpoint/2010/main" val="2387995513"/>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57F3C-0427-EECE-1EDA-45C960829EC4}"/>
              </a:ext>
            </a:extLst>
          </p:cNvPr>
          <p:cNvSpPr>
            <a:spLocks noGrp="1"/>
          </p:cNvSpPr>
          <p:nvPr>
            <p:ph type="title"/>
          </p:nvPr>
        </p:nvSpPr>
        <p:spPr/>
        <p:txBody>
          <a:bodyPr/>
          <a:lstStyle/>
          <a:p>
            <a:r>
              <a:rPr lang="en-US" dirty="0"/>
              <a:t>Fair division</a:t>
            </a:r>
          </a:p>
        </p:txBody>
      </p:sp>
      <p:sp>
        <p:nvSpPr>
          <p:cNvPr id="3" name="Text Placeholder 2">
            <a:extLst>
              <a:ext uri="{FF2B5EF4-FFF2-40B4-BE49-F238E27FC236}">
                <a16:creationId xmlns:a16="http://schemas.microsoft.com/office/drawing/2014/main" id="{7419F0BB-8EF6-DBCE-93C7-147E42D65FE5}"/>
              </a:ext>
            </a:extLst>
          </p:cNvPr>
          <p:cNvSpPr>
            <a:spLocks noGrp="1"/>
          </p:cNvSpPr>
          <p:nvPr>
            <p:ph type="body" idx="1"/>
          </p:nvPr>
        </p:nvSpPr>
        <p:spPr/>
        <p:txBody>
          <a:bodyPr/>
          <a:lstStyle/>
          <a:p>
            <a:r>
              <a:rPr lang="en-AU" dirty="0">
                <a:solidFill>
                  <a:srgbClr val="202122"/>
                </a:solidFill>
                <a:latin typeface="Arial" panose="020B0604020202020204" pitchFamily="34" charset="0"/>
              </a:rPr>
              <a:t>D</a:t>
            </a:r>
            <a:r>
              <a:rPr lang="en-AU" b="0" i="0" dirty="0">
                <a:solidFill>
                  <a:srgbClr val="202122"/>
                </a:solidFill>
                <a:effectLst/>
                <a:latin typeface="Arial" panose="020B0604020202020204" pitchFamily="34" charset="0"/>
              </a:rPr>
              <a:t>ividing one (or more) resources among two (or more) people so that each person receives their fair share</a:t>
            </a:r>
          </a:p>
          <a:p>
            <a:pPr lvl="1"/>
            <a:r>
              <a:rPr lang="en-US" dirty="0">
                <a:solidFill>
                  <a:srgbClr val="202122"/>
                </a:solidFill>
                <a:latin typeface="Arial" panose="020B0604020202020204" pitchFamily="34" charset="0"/>
              </a:rPr>
              <a:t>Roth and Shapley were winners of 2012 Noble prize</a:t>
            </a:r>
          </a:p>
          <a:p>
            <a:pPr lvl="1"/>
            <a:r>
              <a:rPr lang="en-US" dirty="0">
                <a:solidFill>
                  <a:srgbClr val="202122"/>
                </a:solidFill>
                <a:latin typeface="Arial" panose="020B0604020202020204" pitchFamily="34" charset="0"/>
              </a:rPr>
              <a:t>…</a:t>
            </a:r>
            <a:endParaRPr lang="en-AU" dirty="0">
              <a:solidFill>
                <a:srgbClr val="202122"/>
              </a:solidFill>
              <a:latin typeface="Arial" panose="020B0604020202020204" pitchFamily="34" charset="0"/>
            </a:endParaRPr>
          </a:p>
        </p:txBody>
      </p:sp>
      <p:pic>
        <p:nvPicPr>
          <p:cNvPr id="6" name="Picture 5" descr="Text, whiteboard&#10;&#10;Description automatically generated">
            <a:extLst>
              <a:ext uri="{FF2B5EF4-FFF2-40B4-BE49-F238E27FC236}">
                <a16:creationId xmlns:a16="http://schemas.microsoft.com/office/drawing/2014/main" id="{84364CC1-0349-5BAE-705C-2BB9BD71E233}"/>
              </a:ext>
            </a:extLst>
          </p:cNvPr>
          <p:cNvPicPr>
            <a:picLocks noChangeAspect="1"/>
          </p:cNvPicPr>
          <p:nvPr/>
        </p:nvPicPr>
        <p:blipFill>
          <a:blip r:embed="rId2"/>
          <a:stretch>
            <a:fillRect/>
          </a:stretch>
        </p:blipFill>
        <p:spPr>
          <a:xfrm>
            <a:off x="5462528" y="453203"/>
            <a:ext cx="2834082" cy="4237094"/>
          </a:xfrm>
          <a:prstGeom prst="rect">
            <a:avLst/>
          </a:prstGeom>
        </p:spPr>
      </p:pic>
    </p:spTree>
    <p:extLst>
      <p:ext uri="{BB962C8B-B14F-4D97-AF65-F5344CB8AC3E}">
        <p14:creationId xmlns:p14="http://schemas.microsoft.com/office/powerpoint/2010/main" val="929331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
            <a:extLst>
              <a:ext uri="{FF2B5EF4-FFF2-40B4-BE49-F238E27FC236}">
                <a16:creationId xmlns:a16="http://schemas.microsoft.com/office/drawing/2014/main" id="{CBAE2AB8-32CD-9654-ABDF-98DB9ECACCAA}"/>
              </a:ext>
            </a:extLst>
          </p:cNvPr>
          <p:cNvSpPr>
            <a:spLocks noGrp="1" noChangeArrowheads="1"/>
          </p:cNvSpPr>
          <p:nvPr>
            <p:ph type="title"/>
          </p:nvPr>
        </p:nvSpPr>
        <p:spPr/>
        <p:txBody>
          <a:bodyPr/>
          <a:lstStyle/>
          <a:p>
            <a:pPr eaLnBrk="1" hangingPunct="1"/>
            <a:r>
              <a:rPr lang="en-AU" altLang="en-US">
                <a:ea typeface="ＭＳ Ｐゴシック" panose="020B0600070205080204" pitchFamily="34" charset="-128"/>
              </a:rPr>
              <a:t>Strategic play</a:t>
            </a:r>
          </a:p>
        </p:txBody>
      </p:sp>
      <p:sp>
        <p:nvSpPr>
          <p:cNvPr id="80899" name="Rectangle 2">
            <a:extLst>
              <a:ext uri="{FF2B5EF4-FFF2-40B4-BE49-F238E27FC236}">
                <a16:creationId xmlns:a16="http://schemas.microsoft.com/office/drawing/2014/main" id="{584A9295-48AF-5BB9-9A3F-0D0DBB42D4FE}"/>
              </a:ext>
            </a:extLst>
          </p:cNvPr>
          <p:cNvSpPr>
            <a:spLocks noGrp="1" noChangeArrowheads="1"/>
          </p:cNvSpPr>
          <p:nvPr>
            <p:ph idx="1"/>
          </p:nvPr>
        </p:nvSpPr>
        <p:spPr/>
        <p:txBody>
          <a:bodyPr/>
          <a:lstStyle/>
          <a:p>
            <a:pPr eaLnBrk="1" hangingPunct="1"/>
            <a:r>
              <a:rPr lang="en-AU" altLang="en-US" dirty="0">
                <a:ea typeface="ＭＳ Ｐゴシック" panose="020B0600070205080204" pitchFamily="34" charset="-128"/>
              </a:rPr>
              <a:t>With 3 agents</a:t>
            </a:r>
          </a:p>
          <a:p>
            <a:pPr lvl="1" eaLnBrk="1" hangingPunct="1"/>
            <a:r>
              <a:rPr lang="en-AU" altLang="en-US" dirty="0">
                <a:ea typeface="ＭＳ Ｐゴシック" panose="020B0600070205080204" pitchFamily="34" charset="-128"/>
              </a:rPr>
              <a:t>There can be an exponential number of subgame perfect Nash equilibrium</a:t>
            </a:r>
          </a:p>
          <a:p>
            <a:pPr eaLnBrk="1" hangingPunct="1"/>
            <a:endParaRPr lang="en-AU" altLang="en-US" dirty="0">
              <a:ea typeface="ＭＳ Ｐゴシック" panose="020B0600070205080204" pitchFamily="34" charset="-128"/>
            </a:endParaRPr>
          </a:p>
          <a:p>
            <a:pPr eaLnBrk="1" hangingPunct="1"/>
            <a:r>
              <a:rPr lang="en-AU" altLang="en-US" dirty="0">
                <a:ea typeface="ＭＳ Ｐゴシック" panose="020B0600070205080204" pitchFamily="34" charset="-128"/>
              </a:rPr>
              <a:t>Open question</a:t>
            </a:r>
          </a:p>
          <a:p>
            <a:pPr lvl="1" eaLnBrk="1" hangingPunct="1"/>
            <a:r>
              <a:rPr lang="en-AU" altLang="en-US" dirty="0">
                <a:ea typeface="ＭＳ Ｐゴシック" panose="020B0600070205080204" pitchFamily="34" charset="-128"/>
              </a:rPr>
              <a:t>Complexity of computing one of them</a:t>
            </a:r>
          </a:p>
          <a:p>
            <a:pPr eaLnBrk="1" hangingPunct="1"/>
            <a:endParaRPr lang="en-AU" altLang="en-US" dirty="0">
              <a:ea typeface="ＭＳ Ｐゴシック" panose="020B0600070205080204" pitchFamily="34" charset="-128"/>
            </a:endParaRPr>
          </a:p>
          <a:p>
            <a:pPr eaLnBrk="1" hangingPunct="1"/>
            <a:r>
              <a:rPr lang="en-AU" altLang="en-US" dirty="0">
                <a:ea typeface="ＭＳ Ｐゴシック" panose="020B0600070205080204" pitchFamily="34" charset="-128"/>
              </a:rPr>
              <a:t>Tractable case</a:t>
            </a:r>
          </a:p>
          <a:p>
            <a:pPr lvl="1" eaLnBrk="1" hangingPunct="1"/>
            <a:r>
              <a:rPr lang="en-AU" altLang="en-US" dirty="0">
                <a:ea typeface="ＭＳ Ｐゴシック" panose="020B0600070205080204" pitchFamily="34" charset="-128"/>
              </a:rPr>
              <a:t>If m of the items are equally valued, and k are valued differently</a:t>
            </a:r>
          </a:p>
          <a:p>
            <a:pPr lvl="1" eaLnBrk="1" hangingPunct="1">
              <a:buFont typeface="Wingdings" pitchFamily="2" charset="2"/>
              <a:buNone/>
            </a:pPr>
            <a:r>
              <a:rPr lang="en-AU" altLang="en-US" dirty="0">
                <a:ea typeface="ＭＳ Ｐゴシック" panose="020B0600070205080204" pitchFamily="34" charset="-128"/>
              </a:rPr>
              <a:t>	(n=</a:t>
            </a:r>
            <a:r>
              <a:rPr lang="en-AU" altLang="en-US" dirty="0" err="1">
                <a:ea typeface="ＭＳ Ｐゴシック" panose="020B0600070205080204" pitchFamily="34" charset="-128"/>
              </a:rPr>
              <a:t>m+k</a:t>
            </a:r>
            <a:r>
              <a:rPr lang="en-AU" altLang="en-US" dirty="0">
                <a:ea typeface="ＭＳ Ｐゴシック" panose="020B0600070205080204" pitchFamily="34" charset="-128"/>
              </a:rPr>
              <a:t>) then we can find a SPNE in k!m</a:t>
            </a:r>
            <a:r>
              <a:rPr lang="en-AU" altLang="en-US" baseline="30000" dirty="0">
                <a:ea typeface="ＭＳ Ｐゴシック" panose="020B0600070205080204" pitchFamily="34" charset="-128"/>
              </a:rPr>
              <a:t>k+1</a:t>
            </a:r>
            <a:r>
              <a:rPr lang="en-AU" altLang="en-US" dirty="0">
                <a:ea typeface="ＭＳ Ｐゴシック" panose="020B0600070205080204" pitchFamily="34" charset="-128"/>
              </a:rPr>
              <a:t> steps</a:t>
            </a:r>
          </a:p>
          <a:p>
            <a:pPr lvl="1" eaLnBrk="1" hangingPunct="1"/>
            <a:endParaRPr lang="en-AU" altLang="en-US" dirty="0">
              <a:ea typeface="ＭＳ Ｐゴシック" panose="020B0600070205080204" pitchFamily="34" charset="-128"/>
            </a:endParaRPr>
          </a:p>
        </p:txBody>
      </p:sp>
    </p:spTree>
    <p:extLst>
      <p:ext uri="{BB962C8B-B14F-4D97-AF65-F5344CB8AC3E}">
        <p14:creationId xmlns:p14="http://schemas.microsoft.com/office/powerpoint/2010/main" val="1960536763"/>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
            <a:extLst>
              <a:ext uri="{FF2B5EF4-FFF2-40B4-BE49-F238E27FC236}">
                <a16:creationId xmlns:a16="http://schemas.microsoft.com/office/drawing/2014/main" id="{17BC8AA9-97AF-6C88-4683-763E88998293}"/>
              </a:ext>
            </a:extLst>
          </p:cNvPr>
          <p:cNvSpPr>
            <a:spLocks noGrp="1" noChangeArrowheads="1"/>
          </p:cNvSpPr>
          <p:nvPr>
            <p:ph type="title"/>
          </p:nvPr>
        </p:nvSpPr>
        <p:spPr/>
        <p:txBody>
          <a:bodyPr/>
          <a:lstStyle/>
          <a:p>
            <a:pPr eaLnBrk="1" hangingPunct="1"/>
            <a:r>
              <a:rPr lang="en-AU" altLang="en-US">
                <a:ea typeface="ＭＳ Ｐゴシック" panose="020B0600070205080204" pitchFamily="34" charset="-128"/>
              </a:rPr>
              <a:t>Strategic play</a:t>
            </a:r>
          </a:p>
        </p:txBody>
      </p:sp>
      <p:sp>
        <p:nvSpPr>
          <p:cNvPr id="82947" name="Rectangle 2">
            <a:extLst>
              <a:ext uri="{FF2B5EF4-FFF2-40B4-BE49-F238E27FC236}">
                <a16:creationId xmlns:a16="http://schemas.microsoft.com/office/drawing/2014/main" id="{43C10E3B-5DDF-7D6D-B1FA-0F5C4AE8DDDC}"/>
              </a:ext>
            </a:extLst>
          </p:cNvPr>
          <p:cNvSpPr>
            <a:spLocks noGrp="1" noChangeArrowheads="1"/>
          </p:cNvSpPr>
          <p:nvPr>
            <p:ph idx="1"/>
          </p:nvPr>
        </p:nvSpPr>
        <p:spPr/>
        <p:txBody>
          <a:bodyPr/>
          <a:lstStyle/>
          <a:p>
            <a:pPr eaLnBrk="1" hangingPunct="1"/>
            <a:r>
              <a:rPr lang="en-AU" altLang="en-US" dirty="0">
                <a:ea typeface="ＭＳ Ｐゴシック" panose="020B0600070205080204" pitchFamily="34" charset="-128"/>
              </a:rPr>
              <a:t>With k agents</a:t>
            </a:r>
          </a:p>
          <a:p>
            <a:pPr lvl="1" eaLnBrk="1" hangingPunct="1"/>
            <a:r>
              <a:rPr lang="en-AU" altLang="en-US" dirty="0">
                <a:ea typeface="ＭＳ Ｐゴシック" panose="020B0600070205080204" pitchFamily="34" charset="-128"/>
              </a:rPr>
              <a:t>There can be an exponential number of subgame perfect Nash equilibrium</a:t>
            </a:r>
          </a:p>
          <a:p>
            <a:pPr lvl="1" eaLnBrk="1" hangingPunct="1">
              <a:buFont typeface="Wingdings" pitchFamily="2" charset="2"/>
              <a:buNone/>
            </a:pPr>
            <a:endParaRPr lang="en-AU" altLang="en-US" dirty="0">
              <a:ea typeface="ＭＳ Ｐゴシック" panose="020B0600070205080204" pitchFamily="34" charset="-128"/>
            </a:endParaRPr>
          </a:p>
          <a:p>
            <a:pPr lvl="1" eaLnBrk="1" hangingPunct="1">
              <a:buFont typeface="Wingdings" pitchFamily="2" charset="2"/>
              <a:buNone/>
            </a:pPr>
            <a:r>
              <a:rPr lang="en-AU" altLang="en-US" dirty="0">
                <a:ea typeface="ＭＳ Ｐゴシック" panose="020B0600070205080204" pitchFamily="34" charset="-128"/>
              </a:rPr>
              <a:t>THM:  Computing one of the SPNE is PSPACE-hard</a:t>
            </a:r>
          </a:p>
          <a:p>
            <a:pPr lvl="2" eaLnBrk="1" hangingPunct="1"/>
            <a:endParaRPr lang="en-AU" altLang="en-US" dirty="0">
              <a:ea typeface="ＭＳ Ｐゴシック" panose="020B0600070205080204" pitchFamily="34" charset="-128"/>
            </a:endParaRPr>
          </a:p>
        </p:txBody>
      </p:sp>
    </p:spTree>
    <p:extLst>
      <p:ext uri="{BB962C8B-B14F-4D97-AF65-F5344CB8AC3E}">
        <p14:creationId xmlns:p14="http://schemas.microsoft.com/office/powerpoint/2010/main" val="1793265730"/>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1B28-5FEB-7112-7860-CEB567A317FE}"/>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9464E727-988E-6324-0BFF-E807DFB4D722}"/>
              </a:ext>
            </a:extLst>
          </p:cNvPr>
          <p:cNvSpPr>
            <a:spLocks noGrp="1"/>
          </p:cNvSpPr>
          <p:nvPr>
            <p:ph idx="1"/>
          </p:nvPr>
        </p:nvSpPr>
        <p:spPr/>
        <p:txBody>
          <a:bodyPr/>
          <a:lstStyle/>
          <a:p>
            <a:r>
              <a:rPr lang="en-US" dirty="0"/>
              <a:t>Fair division is a fundamental and rich problem in social choice</a:t>
            </a:r>
          </a:p>
          <a:p>
            <a:endParaRPr lang="en-US" dirty="0"/>
          </a:p>
          <a:p>
            <a:r>
              <a:rPr lang="en-US" dirty="0"/>
              <a:t>Lots of normative and computational challenges in designing fair division mechanisms</a:t>
            </a:r>
          </a:p>
          <a:p>
            <a:endParaRPr lang="en-US" dirty="0"/>
          </a:p>
          <a:p>
            <a:r>
              <a:rPr lang="en-US" dirty="0"/>
              <a:t>Standard tools of computer scientist are relevant</a:t>
            </a:r>
          </a:p>
          <a:p>
            <a:pPr lvl="1"/>
            <a:r>
              <a:rPr lang="en-US" dirty="0"/>
              <a:t>Approximation</a:t>
            </a:r>
          </a:p>
          <a:p>
            <a:pPr lvl="1"/>
            <a:r>
              <a:rPr lang="en-US" dirty="0"/>
              <a:t>Computational complexity</a:t>
            </a:r>
          </a:p>
          <a:p>
            <a:pPr lvl="1"/>
            <a:r>
              <a:rPr lang="en-US"/>
              <a:t>….</a:t>
            </a:r>
          </a:p>
        </p:txBody>
      </p:sp>
    </p:spTree>
    <p:extLst>
      <p:ext uri="{BB962C8B-B14F-4D97-AF65-F5344CB8AC3E}">
        <p14:creationId xmlns:p14="http://schemas.microsoft.com/office/powerpoint/2010/main" val="327154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9C596FF7-B81C-6A9D-8E68-8977C57CD924}"/>
              </a:ext>
            </a:extLst>
          </p:cNvPr>
          <p:cNvPicPr>
            <a:picLocks noChangeAspect="1"/>
          </p:cNvPicPr>
          <p:nvPr/>
        </p:nvPicPr>
        <p:blipFill>
          <a:blip r:embed="rId3"/>
          <a:stretch>
            <a:fillRect/>
          </a:stretch>
        </p:blipFill>
        <p:spPr>
          <a:xfrm>
            <a:off x="0" y="0"/>
            <a:ext cx="9144000" cy="5143499"/>
          </a:xfrm>
          <a:prstGeom prst="rect">
            <a:avLst/>
          </a:prstGeom>
        </p:spPr>
      </p:pic>
    </p:spTree>
    <p:extLst>
      <p:ext uri="{BB962C8B-B14F-4D97-AF65-F5344CB8AC3E}">
        <p14:creationId xmlns:p14="http://schemas.microsoft.com/office/powerpoint/2010/main" val="4256057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F52CB-24AC-F96E-2214-065931A3C194}"/>
              </a:ext>
            </a:extLst>
          </p:cNvPr>
          <p:cNvSpPr>
            <a:spLocks noGrp="1"/>
          </p:cNvSpPr>
          <p:nvPr>
            <p:ph type="title"/>
          </p:nvPr>
        </p:nvSpPr>
        <p:spPr/>
        <p:txBody>
          <a:bodyPr/>
          <a:lstStyle/>
          <a:p>
            <a:r>
              <a:rPr lang="en-US" dirty="0"/>
              <a:t>Cake cutting</a:t>
            </a:r>
          </a:p>
        </p:txBody>
      </p:sp>
      <p:sp>
        <p:nvSpPr>
          <p:cNvPr id="3" name="Text Placeholder 2">
            <a:extLst>
              <a:ext uri="{FF2B5EF4-FFF2-40B4-BE49-F238E27FC236}">
                <a16:creationId xmlns:a16="http://schemas.microsoft.com/office/drawing/2014/main" id="{12501651-F901-BDDF-3B98-CE95E17D2357}"/>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9168CA76-DB6C-FD5F-FC07-94ADD91B0482}"/>
              </a:ext>
            </a:extLst>
          </p:cNvPr>
          <p:cNvSpPr>
            <a:spLocks noGrp="1"/>
          </p:cNvSpPr>
          <p:nvPr>
            <p:ph type="body" idx="2"/>
          </p:nvPr>
        </p:nvSpPr>
        <p:spPr/>
        <p:txBody>
          <a:bodyPr/>
          <a:lstStyle/>
          <a:p>
            <a:r>
              <a:rPr lang="en-US" dirty="0"/>
              <a:t>Divisible resource</a:t>
            </a:r>
          </a:p>
          <a:p>
            <a:endParaRPr lang="en-US" dirty="0"/>
          </a:p>
          <a:p>
            <a:r>
              <a:rPr lang="en-US" dirty="0"/>
              <a:t>Agents have different preferences for different parts of the cake</a:t>
            </a:r>
          </a:p>
          <a:p>
            <a:endParaRPr lang="en-US" dirty="0"/>
          </a:p>
          <a:p>
            <a:pPr lvl="1"/>
            <a:r>
              <a:rPr lang="en-US" dirty="0"/>
              <a:t>Sharing time/disk space/… on a supercomputer</a:t>
            </a:r>
          </a:p>
          <a:p>
            <a:pPr lvl="1"/>
            <a:r>
              <a:rPr lang="en-US" dirty="0"/>
              <a:t>Sharing time on a telescope</a:t>
            </a:r>
          </a:p>
          <a:p>
            <a:pPr lvl="1"/>
            <a:r>
              <a:rPr lang="en-US" dirty="0"/>
              <a:t>…</a:t>
            </a:r>
          </a:p>
        </p:txBody>
      </p:sp>
      <p:pic>
        <p:nvPicPr>
          <p:cNvPr id="6" name="Picture 5" descr="A cake with fruit on top&#10;&#10;Description automatically generated with medium confidence">
            <a:extLst>
              <a:ext uri="{FF2B5EF4-FFF2-40B4-BE49-F238E27FC236}">
                <a16:creationId xmlns:a16="http://schemas.microsoft.com/office/drawing/2014/main" id="{88057D7C-B4E4-7452-7A11-F6DBA168C5D0}"/>
              </a:ext>
            </a:extLst>
          </p:cNvPr>
          <p:cNvPicPr>
            <a:picLocks noChangeAspect="1"/>
          </p:cNvPicPr>
          <p:nvPr/>
        </p:nvPicPr>
        <p:blipFill>
          <a:blip r:embed="rId2"/>
          <a:stretch>
            <a:fillRect/>
          </a:stretch>
        </p:blipFill>
        <p:spPr>
          <a:xfrm>
            <a:off x="332158" y="1152475"/>
            <a:ext cx="3979442" cy="3544605"/>
          </a:xfrm>
          <a:prstGeom prst="rect">
            <a:avLst/>
          </a:prstGeom>
        </p:spPr>
      </p:pic>
    </p:spTree>
    <p:extLst>
      <p:ext uri="{BB962C8B-B14F-4D97-AF65-F5344CB8AC3E}">
        <p14:creationId xmlns:p14="http://schemas.microsoft.com/office/powerpoint/2010/main" val="471038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22A70-D2A7-BC5C-A55E-F35C1B60D428}"/>
              </a:ext>
            </a:extLst>
          </p:cNvPr>
          <p:cNvSpPr>
            <a:spLocks noGrp="1"/>
          </p:cNvSpPr>
          <p:nvPr>
            <p:ph type="title"/>
          </p:nvPr>
        </p:nvSpPr>
        <p:spPr/>
        <p:txBody>
          <a:bodyPr/>
          <a:lstStyle/>
          <a:p>
            <a:r>
              <a:rPr lang="en-US" dirty="0"/>
              <a:t>NFL Draft</a:t>
            </a:r>
          </a:p>
        </p:txBody>
      </p:sp>
      <p:sp>
        <p:nvSpPr>
          <p:cNvPr id="3" name="Text Placeholder 2">
            <a:extLst>
              <a:ext uri="{FF2B5EF4-FFF2-40B4-BE49-F238E27FC236}">
                <a16:creationId xmlns:a16="http://schemas.microsoft.com/office/drawing/2014/main" id="{69F4C265-FDBD-2164-DE05-AC48EFB1D191}"/>
              </a:ext>
            </a:extLst>
          </p:cNvPr>
          <p:cNvSpPr>
            <a:spLocks noGrp="1"/>
          </p:cNvSpPr>
          <p:nvPr>
            <p:ph type="body" idx="1"/>
          </p:nvPr>
        </p:nvSpPr>
        <p:spPr/>
        <p:txBody>
          <a:bodyPr/>
          <a:lstStyle/>
          <a:p>
            <a:r>
              <a:rPr lang="en-US" dirty="0"/>
              <a:t>Dividing players up between teams</a:t>
            </a:r>
          </a:p>
          <a:p>
            <a:endParaRPr lang="en-US" dirty="0"/>
          </a:p>
          <a:p>
            <a:r>
              <a:rPr lang="en-US" dirty="0"/>
              <a:t>Indivisible resource</a:t>
            </a:r>
          </a:p>
          <a:p>
            <a:endParaRPr lang="en-US" dirty="0"/>
          </a:p>
          <a:p>
            <a:pPr lvl="1"/>
            <a:r>
              <a:rPr lang="en-US" dirty="0"/>
              <a:t>Dividing assets after a divorce</a:t>
            </a:r>
          </a:p>
          <a:p>
            <a:pPr lvl="1"/>
            <a:r>
              <a:rPr lang="en-US" dirty="0"/>
              <a:t>Sharing an estate </a:t>
            </a:r>
          </a:p>
          <a:p>
            <a:pPr lvl="1"/>
            <a:r>
              <a:rPr lang="en-US" dirty="0"/>
              <a:t>…</a:t>
            </a:r>
          </a:p>
          <a:p>
            <a:endParaRPr lang="en-US" dirty="0"/>
          </a:p>
          <a:p>
            <a:endParaRPr lang="en-US" dirty="0"/>
          </a:p>
        </p:txBody>
      </p:sp>
      <p:sp>
        <p:nvSpPr>
          <p:cNvPr id="4" name="Text Placeholder 3">
            <a:extLst>
              <a:ext uri="{FF2B5EF4-FFF2-40B4-BE49-F238E27FC236}">
                <a16:creationId xmlns:a16="http://schemas.microsoft.com/office/drawing/2014/main" id="{A84D8043-BE24-265D-A174-131C1DA9AD5A}"/>
              </a:ext>
            </a:extLst>
          </p:cNvPr>
          <p:cNvSpPr>
            <a:spLocks noGrp="1"/>
          </p:cNvSpPr>
          <p:nvPr>
            <p:ph type="body" idx="2"/>
          </p:nvPr>
        </p:nvSpPr>
        <p:spPr/>
        <p:txBody>
          <a:bodyPr/>
          <a:lstStyle/>
          <a:p>
            <a:endParaRPr lang="en-US"/>
          </a:p>
        </p:txBody>
      </p:sp>
      <p:pic>
        <p:nvPicPr>
          <p:cNvPr id="6" name="Picture 5" descr="A group of men posing for a photo&#10;&#10;Description automatically generated with medium confidence">
            <a:extLst>
              <a:ext uri="{FF2B5EF4-FFF2-40B4-BE49-F238E27FC236}">
                <a16:creationId xmlns:a16="http://schemas.microsoft.com/office/drawing/2014/main" id="{8AE58EB5-C9F9-B958-7B72-41601054F9AC}"/>
              </a:ext>
            </a:extLst>
          </p:cNvPr>
          <p:cNvPicPr>
            <a:picLocks noChangeAspect="1"/>
          </p:cNvPicPr>
          <p:nvPr/>
        </p:nvPicPr>
        <p:blipFill>
          <a:blip r:embed="rId2"/>
          <a:stretch>
            <a:fillRect/>
          </a:stretch>
        </p:blipFill>
        <p:spPr>
          <a:xfrm>
            <a:off x="4139532" y="1246847"/>
            <a:ext cx="4692768" cy="3227655"/>
          </a:xfrm>
          <a:prstGeom prst="rect">
            <a:avLst/>
          </a:prstGeom>
        </p:spPr>
      </p:pic>
    </p:spTree>
    <p:extLst>
      <p:ext uri="{BB962C8B-B14F-4D97-AF65-F5344CB8AC3E}">
        <p14:creationId xmlns:p14="http://schemas.microsoft.com/office/powerpoint/2010/main" val="2229507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E00B0-19D5-210A-0027-936A2DD90DD9}"/>
              </a:ext>
            </a:extLst>
          </p:cNvPr>
          <p:cNvSpPr>
            <a:spLocks noGrp="1"/>
          </p:cNvSpPr>
          <p:nvPr>
            <p:ph type="title"/>
          </p:nvPr>
        </p:nvSpPr>
        <p:spPr/>
        <p:txBody>
          <a:bodyPr/>
          <a:lstStyle/>
          <a:p>
            <a:r>
              <a:rPr lang="en-US" dirty="0"/>
              <a:t>Split a taxi fare</a:t>
            </a:r>
          </a:p>
        </p:txBody>
      </p:sp>
      <p:sp>
        <p:nvSpPr>
          <p:cNvPr id="3" name="Text Placeholder 2">
            <a:extLst>
              <a:ext uri="{FF2B5EF4-FFF2-40B4-BE49-F238E27FC236}">
                <a16:creationId xmlns:a16="http://schemas.microsoft.com/office/drawing/2014/main" id="{2E438560-73AB-45EE-227C-4ADB8703CA7C}"/>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C63E7F8F-5FCF-CFF2-4E4A-C1A962ECE881}"/>
              </a:ext>
            </a:extLst>
          </p:cNvPr>
          <p:cNvSpPr>
            <a:spLocks noGrp="1"/>
          </p:cNvSpPr>
          <p:nvPr>
            <p:ph type="body" idx="2"/>
          </p:nvPr>
        </p:nvSpPr>
        <p:spPr/>
        <p:txBody>
          <a:bodyPr/>
          <a:lstStyle/>
          <a:p>
            <a:pPr marL="139700" indent="0">
              <a:buNone/>
            </a:pPr>
            <a:r>
              <a:rPr lang="en-US" dirty="0"/>
              <a:t>Can we fairly and efficiently split the taxi fare in a share taxi?</a:t>
            </a:r>
          </a:p>
          <a:p>
            <a:pPr marL="139700" indent="0">
              <a:buNone/>
            </a:pPr>
            <a:endParaRPr lang="en-US" dirty="0"/>
          </a:p>
          <a:p>
            <a:pPr marL="139700" indent="0">
              <a:buNone/>
            </a:pPr>
            <a:r>
              <a:rPr lang="en-US" dirty="0"/>
              <a:t>Divisible chore (taxi fare)</a:t>
            </a:r>
          </a:p>
        </p:txBody>
      </p:sp>
      <p:pic>
        <p:nvPicPr>
          <p:cNvPr id="6" name="Picture 5" descr="A picture containing Teams&#10;&#10;Description automatically generated">
            <a:extLst>
              <a:ext uri="{FF2B5EF4-FFF2-40B4-BE49-F238E27FC236}">
                <a16:creationId xmlns:a16="http://schemas.microsoft.com/office/drawing/2014/main" id="{15CED8AA-39D0-F9A1-7433-5B07BD874048}"/>
              </a:ext>
            </a:extLst>
          </p:cNvPr>
          <p:cNvPicPr>
            <a:picLocks noChangeAspect="1"/>
          </p:cNvPicPr>
          <p:nvPr/>
        </p:nvPicPr>
        <p:blipFill>
          <a:blip r:embed="rId2"/>
          <a:stretch>
            <a:fillRect/>
          </a:stretch>
        </p:blipFill>
        <p:spPr>
          <a:xfrm>
            <a:off x="311700" y="1152475"/>
            <a:ext cx="4260300" cy="3611112"/>
          </a:xfrm>
          <a:prstGeom prst="rect">
            <a:avLst/>
          </a:prstGeom>
        </p:spPr>
      </p:pic>
    </p:spTree>
    <p:extLst>
      <p:ext uri="{BB962C8B-B14F-4D97-AF65-F5344CB8AC3E}">
        <p14:creationId xmlns:p14="http://schemas.microsoft.com/office/powerpoint/2010/main" val="4234366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8DABB-B26D-F68F-6507-A295345A67F8}"/>
              </a:ext>
            </a:extLst>
          </p:cNvPr>
          <p:cNvSpPr>
            <a:spLocks noGrp="1"/>
          </p:cNvSpPr>
          <p:nvPr>
            <p:ph type="title"/>
          </p:nvPr>
        </p:nvSpPr>
        <p:spPr/>
        <p:txBody>
          <a:bodyPr/>
          <a:lstStyle/>
          <a:p>
            <a:r>
              <a:rPr lang="en-US" dirty="0"/>
              <a:t>Rental harmony</a:t>
            </a:r>
          </a:p>
        </p:txBody>
      </p:sp>
      <p:sp>
        <p:nvSpPr>
          <p:cNvPr id="3" name="Text Placeholder 2">
            <a:extLst>
              <a:ext uri="{FF2B5EF4-FFF2-40B4-BE49-F238E27FC236}">
                <a16:creationId xmlns:a16="http://schemas.microsoft.com/office/drawing/2014/main" id="{7717E230-779A-0D24-C378-EA6610F63DE3}"/>
              </a:ext>
            </a:extLst>
          </p:cNvPr>
          <p:cNvSpPr>
            <a:spLocks noGrp="1"/>
          </p:cNvSpPr>
          <p:nvPr>
            <p:ph type="body" idx="1"/>
          </p:nvPr>
        </p:nvSpPr>
        <p:spPr/>
        <p:txBody>
          <a:bodyPr/>
          <a:lstStyle/>
          <a:p>
            <a:r>
              <a:rPr lang="en-US" dirty="0"/>
              <a:t>Dividing both indivisible resources (rooms) and a divisible one (rent)</a:t>
            </a:r>
          </a:p>
          <a:p>
            <a:endParaRPr lang="en-US" dirty="0"/>
          </a:p>
          <a:p>
            <a:r>
              <a:rPr lang="en-US" dirty="0"/>
              <a:t>Can we do so fairly and efficiently?</a:t>
            </a:r>
          </a:p>
          <a:p>
            <a:endParaRPr lang="en-US" dirty="0"/>
          </a:p>
          <a:p>
            <a:endParaRPr lang="en-US" dirty="0"/>
          </a:p>
        </p:txBody>
      </p:sp>
      <p:sp>
        <p:nvSpPr>
          <p:cNvPr id="4" name="Text Placeholder 3">
            <a:extLst>
              <a:ext uri="{FF2B5EF4-FFF2-40B4-BE49-F238E27FC236}">
                <a16:creationId xmlns:a16="http://schemas.microsoft.com/office/drawing/2014/main" id="{E2B50D9E-5287-93B6-F8E8-F409BA34923C}"/>
              </a:ext>
            </a:extLst>
          </p:cNvPr>
          <p:cNvSpPr>
            <a:spLocks noGrp="1"/>
          </p:cNvSpPr>
          <p:nvPr>
            <p:ph type="body" idx="2"/>
          </p:nvPr>
        </p:nvSpPr>
        <p:spPr/>
        <p:txBody>
          <a:bodyPr/>
          <a:lstStyle/>
          <a:p>
            <a:endParaRPr lang="en-US"/>
          </a:p>
        </p:txBody>
      </p:sp>
      <p:pic>
        <p:nvPicPr>
          <p:cNvPr id="6" name="Picture 5" descr="A group of people sitting on a couch&#10;&#10;Description automatically generated">
            <a:extLst>
              <a:ext uri="{FF2B5EF4-FFF2-40B4-BE49-F238E27FC236}">
                <a16:creationId xmlns:a16="http://schemas.microsoft.com/office/drawing/2014/main" id="{9460C7AC-D2FC-C354-0017-C05508EE633D}"/>
              </a:ext>
            </a:extLst>
          </p:cNvPr>
          <p:cNvPicPr>
            <a:picLocks noChangeAspect="1"/>
          </p:cNvPicPr>
          <p:nvPr/>
        </p:nvPicPr>
        <p:blipFill>
          <a:blip r:embed="rId2"/>
          <a:stretch>
            <a:fillRect/>
          </a:stretch>
        </p:blipFill>
        <p:spPr>
          <a:xfrm>
            <a:off x="4572000" y="1152475"/>
            <a:ext cx="4198032" cy="3416401"/>
          </a:xfrm>
          <a:prstGeom prst="rect">
            <a:avLst/>
          </a:prstGeom>
        </p:spPr>
      </p:pic>
    </p:spTree>
    <p:extLst>
      <p:ext uri="{BB962C8B-B14F-4D97-AF65-F5344CB8AC3E}">
        <p14:creationId xmlns:p14="http://schemas.microsoft.com/office/powerpoint/2010/main" val="3259817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4CF0D-6302-04C2-937C-143959892406}"/>
              </a:ext>
            </a:extLst>
          </p:cNvPr>
          <p:cNvSpPr>
            <a:spLocks noGrp="1"/>
          </p:cNvSpPr>
          <p:nvPr>
            <p:ph type="title"/>
          </p:nvPr>
        </p:nvSpPr>
        <p:spPr/>
        <p:txBody>
          <a:bodyPr/>
          <a:lstStyle/>
          <a:p>
            <a:r>
              <a:rPr lang="en-US" dirty="0"/>
              <a:t>Assign credit</a:t>
            </a:r>
          </a:p>
        </p:txBody>
      </p:sp>
      <p:sp>
        <p:nvSpPr>
          <p:cNvPr id="3" name="Text Placeholder 2">
            <a:extLst>
              <a:ext uri="{FF2B5EF4-FFF2-40B4-BE49-F238E27FC236}">
                <a16:creationId xmlns:a16="http://schemas.microsoft.com/office/drawing/2014/main" id="{DBE277E9-A980-7872-1AE5-376A829F94C7}"/>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52C93BCB-0061-9FE0-009A-679654D91011}"/>
              </a:ext>
            </a:extLst>
          </p:cNvPr>
          <p:cNvSpPr>
            <a:spLocks noGrp="1"/>
          </p:cNvSpPr>
          <p:nvPr>
            <p:ph type="body" idx="2"/>
          </p:nvPr>
        </p:nvSpPr>
        <p:spPr/>
        <p:txBody>
          <a:bodyPr/>
          <a:lstStyle/>
          <a:p>
            <a:pPr marL="139700" indent="0">
              <a:buNone/>
            </a:pPr>
            <a:r>
              <a:rPr lang="en-US" dirty="0"/>
              <a:t>Group divide up contributions to a project</a:t>
            </a:r>
          </a:p>
          <a:p>
            <a:pPr marL="139700" indent="0">
              <a:buNone/>
            </a:pPr>
            <a:endParaRPr lang="en-US" dirty="0"/>
          </a:p>
          <a:p>
            <a:pPr marL="139700" indent="0">
              <a:buNone/>
            </a:pPr>
            <a:r>
              <a:rPr lang="en-US" dirty="0"/>
              <a:t>Peer evaluation</a:t>
            </a:r>
          </a:p>
        </p:txBody>
      </p:sp>
      <p:pic>
        <p:nvPicPr>
          <p:cNvPr id="6" name="Picture 5" descr="A group of people looking at papers on a table&#10;&#10;Description automatically generated with medium confidence">
            <a:extLst>
              <a:ext uri="{FF2B5EF4-FFF2-40B4-BE49-F238E27FC236}">
                <a16:creationId xmlns:a16="http://schemas.microsoft.com/office/drawing/2014/main" id="{E8FA1A6F-F24F-84AE-0FBC-1EDFB06EA2CB}"/>
              </a:ext>
            </a:extLst>
          </p:cNvPr>
          <p:cNvPicPr>
            <a:picLocks noChangeAspect="1"/>
          </p:cNvPicPr>
          <p:nvPr/>
        </p:nvPicPr>
        <p:blipFill>
          <a:blip r:embed="rId2"/>
          <a:stretch>
            <a:fillRect/>
          </a:stretch>
        </p:blipFill>
        <p:spPr>
          <a:xfrm>
            <a:off x="311700" y="1152475"/>
            <a:ext cx="4316718" cy="3546000"/>
          </a:xfrm>
          <a:prstGeom prst="rect">
            <a:avLst/>
          </a:prstGeom>
        </p:spPr>
      </p:pic>
    </p:spTree>
    <p:extLst>
      <p:ext uri="{BB962C8B-B14F-4D97-AF65-F5344CB8AC3E}">
        <p14:creationId xmlns:p14="http://schemas.microsoft.com/office/powerpoint/2010/main" val="3378766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C7ACD-9AF3-CCA9-B607-7C5710CC8191}"/>
              </a:ext>
            </a:extLst>
          </p:cNvPr>
          <p:cNvSpPr>
            <a:spLocks noGrp="1"/>
          </p:cNvSpPr>
          <p:nvPr>
            <p:ph type="title"/>
          </p:nvPr>
        </p:nvSpPr>
        <p:spPr/>
        <p:txBody>
          <a:bodyPr/>
          <a:lstStyle/>
          <a:p>
            <a:r>
              <a:rPr lang="en-US" dirty="0"/>
              <a:t>Organ matching</a:t>
            </a:r>
          </a:p>
        </p:txBody>
      </p:sp>
      <p:sp>
        <p:nvSpPr>
          <p:cNvPr id="3" name="Text Placeholder 2">
            <a:extLst>
              <a:ext uri="{FF2B5EF4-FFF2-40B4-BE49-F238E27FC236}">
                <a16:creationId xmlns:a16="http://schemas.microsoft.com/office/drawing/2014/main" id="{8E864EEA-4F5B-9E5E-AB8C-B1C58AEC797D}"/>
              </a:ext>
            </a:extLst>
          </p:cNvPr>
          <p:cNvSpPr>
            <a:spLocks noGrp="1"/>
          </p:cNvSpPr>
          <p:nvPr>
            <p:ph type="body" idx="1"/>
          </p:nvPr>
        </p:nvSpPr>
        <p:spPr/>
        <p:txBody>
          <a:bodyPr/>
          <a:lstStyle/>
          <a:p>
            <a:r>
              <a:rPr lang="en-US" dirty="0"/>
              <a:t>Indivisible resource</a:t>
            </a:r>
          </a:p>
          <a:p>
            <a:endParaRPr lang="en-US" dirty="0"/>
          </a:p>
          <a:p>
            <a:r>
              <a:rPr lang="en-US" dirty="0"/>
              <a:t>Two sided preferences</a:t>
            </a:r>
          </a:p>
        </p:txBody>
      </p:sp>
      <p:sp>
        <p:nvSpPr>
          <p:cNvPr id="4" name="Text Placeholder 3">
            <a:extLst>
              <a:ext uri="{FF2B5EF4-FFF2-40B4-BE49-F238E27FC236}">
                <a16:creationId xmlns:a16="http://schemas.microsoft.com/office/drawing/2014/main" id="{6D011429-5B96-E2D5-B840-87B618D2D8A7}"/>
              </a:ext>
            </a:extLst>
          </p:cNvPr>
          <p:cNvSpPr>
            <a:spLocks noGrp="1"/>
          </p:cNvSpPr>
          <p:nvPr>
            <p:ph type="body" idx="2"/>
          </p:nvPr>
        </p:nvSpPr>
        <p:spPr/>
        <p:txBody>
          <a:bodyPr/>
          <a:lstStyle/>
          <a:p>
            <a:endParaRPr lang="en-US"/>
          </a:p>
        </p:txBody>
      </p:sp>
      <p:pic>
        <p:nvPicPr>
          <p:cNvPr id="6" name="Picture 5" descr="A picture containing text, person, person&#10;&#10;Description automatically generated">
            <a:extLst>
              <a:ext uri="{FF2B5EF4-FFF2-40B4-BE49-F238E27FC236}">
                <a16:creationId xmlns:a16="http://schemas.microsoft.com/office/drawing/2014/main" id="{1038D191-4CA3-8BA8-B4FB-3381BDD3F189}"/>
              </a:ext>
            </a:extLst>
          </p:cNvPr>
          <p:cNvPicPr>
            <a:picLocks noChangeAspect="1"/>
          </p:cNvPicPr>
          <p:nvPr/>
        </p:nvPicPr>
        <p:blipFill>
          <a:blip r:embed="rId2"/>
          <a:stretch>
            <a:fillRect/>
          </a:stretch>
        </p:blipFill>
        <p:spPr>
          <a:xfrm>
            <a:off x="3988341" y="1017725"/>
            <a:ext cx="4657571" cy="3680750"/>
          </a:xfrm>
          <a:prstGeom prst="rect">
            <a:avLst/>
          </a:prstGeom>
        </p:spPr>
      </p:pic>
    </p:spTree>
    <p:extLst>
      <p:ext uri="{BB962C8B-B14F-4D97-AF65-F5344CB8AC3E}">
        <p14:creationId xmlns:p14="http://schemas.microsoft.com/office/powerpoint/2010/main" val="426838223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880</TotalTime>
  <Words>1049</Words>
  <Application>Microsoft Macintosh PowerPoint</Application>
  <PresentationFormat>On-screen Show (16:9)</PresentationFormat>
  <Paragraphs>239</Paragraphs>
  <Slides>33</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-apple-system</vt:lpstr>
      <vt:lpstr>Arial</vt:lpstr>
      <vt:lpstr>Rockwell</vt:lpstr>
      <vt:lpstr>Times New Roman</vt:lpstr>
      <vt:lpstr>Wingdings</vt:lpstr>
      <vt:lpstr>Simple Light</vt:lpstr>
      <vt:lpstr>Fair Division</vt:lpstr>
      <vt:lpstr>Overview</vt:lpstr>
      <vt:lpstr>Fair division</vt:lpstr>
      <vt:lpstr>Cake cutting</vt:lpstr>
      <vt:lpstr>NFL Draft</vt:lpstr>
      <vt:lpstr>Split a taxi fare</vt:lpstr>
      <vt:lpstr>Rental harmony</vt:lpstr>
      <vt:lpstr>Assign credit</vt:lpstr>
      <vt:lpstr>Organ matching</vt:lpstr>
      <vt:lpstr>Roommate problem</vt:lpstr>
      <vt:lpstr>Resident matching</vt:lpstr>
      <vt:lpstr>Long history</vt:lpstr>
      <vt:lpstr>Fair division</vt:lpstr>
      <vt:lpstr>Divisible mechanisms</vt:lpstr>
      <vt:lpstr>Divisible mechanisms</vt:lpstr>
      <vt:lpstr>Indivisible mechanisms</vt:lpstr>
      <vt:lpstr>What is fair?</vt:lpstr>
      <vt:lpstr>What is fair?</vt:lpstr>
      <vt:lpstr>Other important normative properties</vt:lpstr>
      <vt:lpstr>Impossibility results</vt:lpstr>
      <vt:lpstr>Impossibility results</vt:lpstr>
      <vt:lpstr>Overcoming impossibility</vt:lpstr>
      <vt:lpstr>Overcoming impossibility</vt:lpstr>
      <vt:lpstr>Dealing with strategic play       </vt:lpstr>
      <vt:lpstr>Strategic play</vt:lpstr>
      <vt:lpstr>Strategic play</vt:lpstr>
      <vt:lpstr>Strategic play</vt:lpstr>
      <vt:lpstr>Strategic play</vt:lpstr>
      <vt:lpstr>Strategic play</vt:lpstr>
      <vt:lpstr>Strategic play</vt:lpstr>
      <vt:lpstr>Strategic play</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Communicate &amp; Educate</dc:title>
  <cp:lastModifiedBy>Toby Walsh</cp:lastModifiedBy>
  <cp:revision>18</cp:revision>
  <dcterms:modified xsi:type="dcterms:W3CDTF">2022-11-28T04:35:20Z</dcterms:modified>
</cp:coreProperties>
</file>